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  <p:sldMasterId id="2147483676" r:id="rId2"/>
  </p:sldMasterIdLst>
  <p:notesMasterIdLst>
    <p:notesMasterId r:id="rId52"/>
  </p:notesMasterIdLst>
  <p:sldIdLst>
    <p:sldId id="368" r:id="rId3"/>
    <p:sldId id="397" r:id="rId4"/>
    <p:sldId id="395" r:id="rId5"/>
    <p:sldId id="359" r:id="rId6"/>
    <p:sldId id="381" r:id="rId7"/>
    <p:sldId id="382" r:id="rId8"/>
    <p:sldId id="425" r:id="rId9"/>
    <p:sldId id="341" r:id="rId10"/>
    <p:sldId id="398" r:id="rId11"/>
    <p:sldId id="357" r:id="rId12"/>
    <p:sldId id="400" r:id="rId13"/>
    <p:sldId id="360" r:id="rId14"/>
    <p:sldId id="342" r:id="rId15"/>
    <p:sldId id="391" r:id="rId16"/>
    <p:sldId id="402" r:id="rId17"/>
    <p:sldId id="390" r:id="rId18"/>
    <p:sldId id="427" r:id="rId19"/>
    <p:sldId id="401" r:id="rId20"/>
    <p:sldId id="451" r:id="rId21"/>
    <p:sldId id="428" r:id="rId22"/>
    <p:sldId id="406" r:id="rId23"/>
    <p:sldId id="388" r:id="rId24"/>
    <p:sldId id="387" r:id="rId25"/>
    <p:sldId id="367" r:id="rId26"/>
    <p:sldId id="432" r:id="rId27"/>
    <p:sldId id="433" r:id="rId28"/>
    <p:sldId id="434" r:id="rId29"/>
    <p:sldId id="437" r:id="rId30"/>
    <p:sldId id="436" r:id="rId31"/>
    <p:sldId id="435" r:id="rId32"/>
    <p:sldId id="438" r:id="rId33"/>
    <p:sldId id="405" r:id="rId34"/>
    <p:sldId id="393" r:id="rId35"/>
    <p:sldId id="439" r:id="rId36"/>
    <p:sldId id="403" r:id="rId37"/>
    <p:sldId id="430" r:id="rId38"/>
    <p:sldId id="414" r:id="rId39"/>
    <p:sldId id="431" r:id="rId40"/>
    <p:sldId id="379" r:id="rId41"/>
    <p:sldId id="429" r:id="rId42"/>
    <p:sldId id="442" r:id="rId43"/>
    <p:sldId id="443" r:id="rId44"/>
    <p:sldId id="423" r:id="rId45"/>
    <p:sldId id="448" r:id="rId46"/>
    <p:sldId id="444" r:id="rId47"/>
    <p:sldId id="449" r:id="rId48"/>
    <p:sldId id="447" r:id="rId49"/>
    <p:sldId id="446" r:id="rId50"/>
    <p:sldId id="45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FF"/>
    <a:srgbClr val="FFA6A6"/>
    <a:srgbClr val="F30C1A"/>
    <a:srgbClr val="45546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46"/>
    <p:restoredTop sz="94690"/>
  </p:normalViewPr>
  <p:slideViewPr>
    <p:cSldViewPr snapToGrid="0" snapToObjects="1">
      <p:cViewPr>
        <p:scale>
          <a:sx n="136" d="100"/>
          <a:sy n="136" d="100"/>
        </p:scale>
        <p:origin x="144" y="-133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CB150-5194-DD49-8A85-435786067C1E}" type="datetimeFigureOut">
              <a:rPr lang="en-US" smtClean="0"/>
              <a:t>9/12/19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484D8-9EA4-D248-98EE-75F521D8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3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Out-of-band vs in-band.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10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9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Out-of-band vs in-band.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23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Out-of-band vs in-band.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02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3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0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Out-of-band vs in-band.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20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41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84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02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91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4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27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7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B6993D-3A93-6243-A60E-E50D2CF51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163" cy="5053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00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6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EB87F6-9214-6440-8FD2-4FC0CCF685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203325"/>
            <a:ext cx="11333163" cy="5053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02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2930342"/>
            <a:ext cx="1137461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600">
                <a:solidFill>
                  <a:schemeClr val="tx1"/>
                </a:solidFill>
                <a:effectLst/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455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248" y="301003"/>
            <a:ext cx="1137461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6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P4: Programmable </a:t>
            </a:r>
            <a:r>
              <a:rPr lang="en-US" dirty="0" err="1"/>
              <a:t>Dataplane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40EDA-893E-014C-BDD9-6892058048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140" y="1298318"/>
            <a:ext cx="9424781" cy="5767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QuTech Delft</a:t>
            </a:r>
          </a:p>
          <a:p>
            <a:r>
              <a:rPr lang="en-US" dirty="0"/>
              <a:t>© Bruno Rijsman, </a:t>
            </a:r>
            <a:r>
              <a:rPr lang="en-US" dirty="0" err="1"/>
              <a:t>brunorijsman@gmail.com</a:t>
            </a:r>
            <a:r>
              <a:rPr lang="en-US" dirty="0"/>
              <a:t>, 12 September 2019 v1</a:t>
            </a:r>
          </a:p>
        </p:txBody>
      </p:sp>
    </p:spTree>
    <p:extLst>
      <p:ext uri="{BB962C8B-B14F-4D97-AF65-F5344CB8AC3E}">
        <p14:creationId xmlns:p14="http://schemas.microsoft.com/office/powerpoint/2010/main" val="1809778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7" y="1366236"/>
            <a:ext cx="1174282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600">
                <a:solidFill>
                  <a:schemeClr val="tx1"/>
                </a:solidFill>
                <a:effectLst/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8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492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9A3220-FDEA-9841-A9E4-1B7B8997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A365C-DB8B-494C-9245-A406D04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073" y="1239258"/>
            <a:ext cx="11333747" cy="4937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41328E-D2F5-D140-9BE0-63B73FACED6B}"/>
              </a:ext>
            </a:extLst>
          </p:cNvPr>
          <p:cNvCxnSpPr>
            <a:cxnSpLocks/>
          </p:cNvCxnSpPr>
          <p:nvPr userDrawn="1"/>
        </p:nvCxnSpPr>
        <p:spPr>
          <a:xfrm>
            <a:off x="0" y="1055077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54298E-74A7-2B4F-86E6-4FF8CB284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8641" y="6356350"/>
            <a:ext cx="85303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E91DD20-6356-0244-8BCC-FCE6011DC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359" y="6356350"/>
            <a:ext cx="13194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335BBD6-46AF-1C42-9684-9098412A0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073" y="6343818"/>
            <a:ext cx="12512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12-Sep-2019</a:t>
            </a:r>
          </a:p>
        </p:txBody>
      </p:sp>
    </p:spTree>
    <p:extLst>
      <p:ext uri="{BB962C8B-B14F-4D97-AF65-F5344CB8AC3E}">
        <p14:creationId xmlns:p14="http://schemas.microsoft.com/office/powerpoint/2010/main" val="333457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77" r:id="rId3"/>
    <p:sldLayoutId id="2147483679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39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  <p:sldLayoutId id="2147483680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hyperlink" Target="https://p4.org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nplang.org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9B70-CB96-144B-9BF2-4E70205F2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68" y="192515"/>
            <a:ext cx="11374611" cy="9973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Data Plane and P4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44A51-9B3E-9246-9572-D5F2E9151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762" y="997650"/>
            <a:ext cx="11374611" cy="769157"/>
          </a:xfrm>
        </p:spPr>
        <p:txBody>
          <a:bodyPr anchor="t" anchorCtr="0"/>
          <a:lstStyle/>
          <a:p>
            <a:r>
              <a:rPr lang="en-US" b="1" dirty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Version 1, Presented at QuTech (Delft) on 12 September 2019</a:t>
            </a:r>
          </a:p>
        </p:txBody>
      </p:sp>
    </p:spTree>
    <p:extLst>
      <p:ext uri="{BB962C8B-B14F-4D97-AF65-F5344CB8AC3E}">
        <p14:creationId xmlns:p14="http://schemas.microsoft.com/office/powerpoint/2010/main" val="1904893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36525"/>
            <a:ext cx="11333746" cy="934249"/>
          </a:xfrm>
        </p:spPr>
        <p:txBody>
          <a:bodyPr>
            <a:normAutofit/>
          </a:bodyPr>
          <a:lstStyle/>
          <a:p>
            <a:r>
              <a:rPr lang="en-US" dirty="0"/>
              <a:t>What does the data plane do? (A lot!)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8C6D2B-5F7D-F74E-BE02-B3F26ED610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203325"/>
            <a:ext cx="11333163" cy="515302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Parse received packets, compose (“de-parse”) sent packets</a:t>
            </a:r>
          </a:p>
          <a:p>
            <a:r>
              <a:rPr lang="en-US" sz="2000" dirty="0"/>
              <a:t>Layer 3 longest prefix match lookup of destination IP address</a:t>
            </a:r>
          </a:p>
          <a:p>
            <a:r>
              <a:rPr lang="en-US" sz="2000" dirty="0"/>
              <a:t>Layer 2 exact match lookup of destination Ethernet address</a:t>
            </a:r>
          </a:p>
          <a:p>
            <a:r>
              <a:rPr lang="en-US" sz="2000" dirty="0"/>
              <a:t>Exact match lookup of VLAN tag(s) and MPLS tag(s)</a:t>
            </a:r>
          </a:p>
          <a:p>
            <a:r>
              <a:rPr lang="en-US" sz="2000" dirty="0"/>
              <a:t>Lookup of source address for Ethernet address learning and IP reverse path validation</a:t>
            </a:r>
          </a:p>
          <a:p>
            <a:r>
              <a:rPr lang="en-US" sz="2000" dirty="0"/>
              <a:t>Handle congestion: buffer packets and implement drop policies</a:t>
            </a:r>
          </a:p>
          <a:p>
            <a:r>
              <a:rPr lang="en-US" sz="2000" dirty="0"/>
              <a:t>Implement Quality of Service (QoS): scheduling and packet marking</a:t>
            </a:r>
          </a:p>
          <a:p>
            <a:r>
              <a:rPr lang="en-US" sz="2000" dirty="0"/>
              <a:t>Implement (Non-) Equal Cost Multipath (N)ECMP: compute hashes, balance flows</a:t>
            </a:r>
          </a:p>
          <a:p>
            <a:r>
              <a:rPr lang="en-US" sz="2000" dirty="0"/>
              <a:t>Apply policies, also known as Access Control Lists (ACLs)</a:t>
            </a:r>
          </a:p>
          <a:p>
            <a:r>
              <a:rPr lang="en-US" sz="2000" dirty="0"/>
              <a:t>Track metrics (counters, thresholds, …), generate in-line telemetry</a:t>
            </a:r>
          </a:p>
          <a:p>
            <a:r>
              <a:rPr lang="en-US" sz="2000" dirty="0"/>
              <a:t>Make copies for multicast and mirroring</a:t>
            </a:r>
          </a:p>
          <a:p>
            <a:r>
              <a:rPr lang="en-US" sz="2000" dirty="0"/>
              <a:t>Interface with the control plane (punt control packets, program tables, …)</a:t>
            </a:r>
          </a:p>
          <a:p>
            <a:r>
              <a:rPr lang="en-US" sz="2000" dirty="0"/>
              <a:t>… etc. etc. etc. … (</a:t>
            </a:r>
            <a:r>
              <a:rPr lang="en-US" sz="2000" i="1" dirty="0"/>
              <a:t>lots more</a:t>
            </a:r>
            <a:r>
              <a:rPr lang="en-US" sz="2000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20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25F3-FE04-8F4C-A6B2-6F939991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pipeline data plane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44162B-3EB1-5045-8AC7-653859F51C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B2DC3-B96E-D045-89DD-66F7C72135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4AEFE-999E-6148-8C5C-D7B9C8F0769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3D0193-09DE-7047-BAEF-F5CA9AD85B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203325"/>
            <a:ext cx="11632608" cy="50530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Most things are fixed in hardware and cannot be changed:</a:t>
            </a:r>
          </a:p>
          <a:p>
            <a:r>
              <a:rPr lang="en-US" dirty="0"/>
              <a:t>The processing steps for each packet are fixed in hardware</a:t>
            </a:r>
          </a:p>
          <a:p>
            <a:r>
              <a:rPr lang="en-US" dirty="0"/>
              <a:t>Fixed set of encapsulations (e.g. Ethernet, IPv4, IPv6, GRE, VXLAN)</a:t>
            </a:r>
          </a:p>
          <a:p>
            <a:r>
              <a:rPr lang="en-US" dirty="0"/>
              <a:t>Fixed sequence of lookup tables (e.g. VLAN, Ethernet, IP, ACLs, …)</a:t>
            </a:r>
          </a:p>
          <a:p>
            <a:r>
              <a:rPr lang="en-US" dirty="0"/>
              <a:t>Fixed set of features (e.g. multicast, ECMP, telemetry, …)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However, </a:t>
            </a:r>
            <a:r>
              <a:rPr lang="en-US" b="1" u="sng" dirty="0"/>
              <a:t>not everything is fixed</a:t>
            </a:r>
            <a:r>
              <a:rPr lang="en-US" b="1" dirty="0"/>
              <a:t>:</a:t>
            </a:r>
          </a:p>
          <a:p>
            <a:r>
              <a:rPr lang="en-US" dirty="0"/>
              <a:t>Dynamically populate contents of tables (e.g. routes, ACLs, …)</a:t>
            </a:r>
          </a:p>
          <a:p>
            <a:r>
              <a:rPr lang="en-US" dirty="0"/>
              <a:t>Dynamically configure certain features (e.g. speed of interface 10/40)</a:t>
            </a:r>
          </a:p>
          <a:p>
            <a:r>
              <a:rPr lang="en-US" dirty="0"/>
              <a:t>Confusingly, this is sometimes called “the control plane programs the data plane”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47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0A804E3-08C5-924E-B081-0DC6E6FA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fixed forwarding pipeline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658883-702A-DD4F-A3F9-0845B4C38D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F6A4A-F054-9E4B-8E89-3E5B46DA25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DDDB-C438-D046-B0E5-100FC05D7F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89BA0D-FAA7-BA4D-B482-1C147BFEC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3" y="1203701"/>
            <a:ext cx="11444841" cy="479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53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49057"/>
            <a:ext cx="11333746" cy="921717"/>
          </a:xfrm>
        </p:spPr>
        <p:txBody>
          <a:bodyPr>
            <a:normAutofit/>
          </a:bodyPr>
          <a:lstStyle/>
          <a:p>
            <a:r>
              <a:rPr lang="en-US" dirty="0"/>
              <a:t>Fixed pipeline in hardware: Tomahawk 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B16755-6746-5049-AF55-5B784D1A2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7" y="1508355"/>
            <a:ext cx="4644453" cy="4644453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F7FEA97-C806-A745-BB04-A63D9EDA0056}"/>
              </a:ext>
            </a:extLst>
          </p:cNvPr>
          <p:cNvSpPr txBox="1">
            <a:spLocks/>
          </p:cNvSpPr>
          <p:nvPr/>
        </p:nvSpPr>
        <p:spPr>
          <a:xfrm>
            <a:off x="4794270" y="1274316"/>
            <a:ext cx="7247913" cy="5016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Broadcom Tomahawk 3</a:t>
            </a:r>
          </a:p>
          <a:p>
            <a:r>
              <a:rPr lang="en-US" sz="2400" dirty="0"/>
              <a:t>~ Dec 2017</a:t>
            </a:r>
          </a:p>
          <a:p>
            <a:r>
              <a:rPr lang="en-US" sz="2400" dirty="0"/>
              <a:t>StrataXGS BCM56980</a:t>
            </a:r>
          </a:p>
          <a:p>
            <a:r>
              <a:rPr lang="en-US" sz="2400" dirty="0"/>
              <a:t>12.8 terabits per second (Tbps)</a:t>
            </a:r>
          </a:p>
          <a:p>
            <a:r>
              <a:rPr lang="en-US" sz="2400" dirty="0"/>
              <a:t>128x100Gbps / 64x200Gbps / 32x400Gbps</a:t>
            </a:r>
          </a:p>
          <a:p>
            <a:r>
              <a:rPr lang="en-US" sz="2400" dirty="0"/>
              <a:t>~ 8 billion packets per second (0.04 </a:t>
            </a:r>
            <a:r>
              <a:rPr lang="en-US" sz="2400" dirty="0" err="1"/>
              <a:t>nsec</a:t>
            </a:r>
            <a:r>
              <a:rPr lang="en-US" sz="2400" dirty="0"/>
              <a:t>/packet)</a:t>
            </a:r>
            <a:endParaRPr lang="en-US" sz="2400" baseline="30000" dirty="0"/>
          </a:p>
          <a:p>
            <a:r>
              <a:rPr lang="en-US" sz="2400" dirty="0"/>
              <a:t>500ns or 300ns latency</a:t>
            </a:r>
          </a:p>
          <a:p>
            <a:r>
              <a:rPr lang="en-US" sz="2400" dirty="0"/>
              <a:t>Relatively small forwarding tables</a:t>
            </a:r>
          </a:p>
          <a:p>
            <a:r>
              <a:rPr lang="en-US" sz="2400" dirty="0"/>
              <a:t>Relatively shallow buffers</a:t>
            </a:r>
          </a:p>
          <a:p>
            <a:r>
              <a:rPr lang="en-US" sz="2400" dirty="0"/>
              <a:t>Lean feature set</a:t>
            </a:r>
          </a:p>
          <a:p>
            <a:r>
              <a:rPr lang="en-US" sz="2400" b="1" dirty="0"/>
              <a:t>Data plane is not programmable</a:t>
            </a:r>
          </a:p>
        </p:txBody>
      </p:sp>
    </p:spTree>
    <p:extLst>
      <p:ext uri="{BB962C8B-B14F-4D97-AF65-F5344CB8AC3E}">
        <p14:creationId xmlns:p14="http://schemas.microsoft.com/office/powerpoint/2010/main" val="2106043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49057"/>
            <a:ext cx="11333746" cy="921717"/>
          </a:xfrm>
        </p:spPr>
        <p:txBody>
          <a:bodyPr>
            <a:normAutofit/>
          </a:bodyPr>
          <a:lstStyle/>
          <a:p>
            <a:r>
              <a:rPr lang="en-US" dirty="0"/>
              <a:t>Fixed pipeline in software: Linux kernel stack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39A5F8-991C-DB4A-A507-421AFCCD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89" y="1243613"/>
            <a:ext cx="4550384" cy="4996690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D351675-3E3F-0345-BD77-98EC6421A82C}"/>
              </a:ext>
            </a:extLst>
          </p:cNvPr>
          <p:cNvSpPr txBox="1">
            <a:spLocks/>
          </p:cNvSpPr>
          <p:nvPr/>
        </p:nvSpPr>
        <p:spPr>
          <a:xfrm>
            <a:off x="4794270" y="1274316"/>
            <a:ext cx="7247913" cy="5016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Legacy Linux networking stack</a:t>
            </a:r>
          </a:p>
          <a:p>
            <a:r>
              <a:rPr lang="en-US" sz="2400" dirty="0"/>
              <a:t>Linux can be configured to be a software switch</a:t>
            </a:r>
          </a:p>
          <a:p>
            <a:r>
              <a:rPr lang="en-US" sz="2400" dirty="0"/>
              <a:t>Ethernet, IPv4, IPv6, VLANs, ACLs, …</a:t>
            </a:r>
          </a:p>
          <a:p>
            <a:r>
              <a:rPr lang="en-US" sz="2400" dirty="0"/>
              <a:t>Everything implemented in software (with option for hardware acceleration)</a:t>
            </a:r>
          </a:p>
          <a:p>
            <a:r>
              <a:rPr lang="en-US" sz="2400" dirty="0"/>
              <a:t>Socket interface to send and receive packets (</a:t>
            </a:r>
            <a:r>
              <a:rPr lang="en-US" sz="2400" dirty="0" err="1"/>
              <a:t>inet</a:t>
            </a:r>
            <a:r>
              <a:rPr lang="en-US" sz="2400" dirty="0"/>
              <a:t> sockets, raw sockets)</a:t>
            </a:r>
          </a:p>
          <a:p>
            <a:r>
              <a:rPr lang="en-US" sz="2400" dirty="0"/>
              <a:t>Socket interface to populate the forwarding tables and to configure options (netlink sockets)</a:t>
            </a:r>
          </a:p>
          <a:p>
            <a:r>
              <a:rPr lang="en-US" sz="2400" dirty="0"/>
              <a:t>Note: recent versions of Linux have a programmable network stack (discussed later)</a:t>
            </a:r>
          </a:p>
        </p:txBody>
      </p:sp>
    </p:spTree>
    <p:extLst>
      <p:ext uri="{BB962C8B-B14F-4D97-AF65-F5344CB8AC3E}">
        <p14:creationId xmlns:p14="http://schemas.microsoft.com/office/powerpoint/2010/main" val="4069656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25F3-FE04-8F4C-A6B2-6F939991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plane considerations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44162B-3EB1-5045-8AC7-653859F51C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B2DC3-B96E-D045-89DD-66F7C72135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4AEFE-999E-6148-8C5C-D7B9C8F0769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018740-E77F-4B45-BCF6-226F663214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9072" y="1187055"/>
            <a:ext cx="5976229" cy="51692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Optimize for (trade-off):</a:t>
            </a:r>
          </a:p>
          <a:p>
            <a:r>
              <a:rPr lang="en-US" dirty="0"/>
              <a:t>Cost</a:t>
            </a:r>
          </a:p>
          <a:p>
            <a:r>
              <a:rPr lang="en-US" dirty="0"/>
              <a:t>Throughput</a:t>
            </a:r>
          </a:p>
          <a:p>
            <a:r>
              <a:rPr lang="en-US" dirty="0"/>
              <a:t>Latency</a:t>
            </a:r>
          </a:p>
          <a:p>
            <a:r>
              <a:rPr lang="en-US" dirty="0"/>
              <a:t>Buffer depth</a:t>
            </a:r>
          </a:p>
          <a:p>
            <a:r>
              <a:rPr lang="en-US" dirty="0"/>
              <a:t>Table sizes (routes, ACLs,…)</a:t>
            </a:r>
          </a:p>
          <a:p>
            <a:r>
              <a:rPr lang="en-US" dirty="0"/>
              <a:t>Features (protocols, telemetry, …)</a:t>
            </a:r>
          </a:p>
          <a:p>
            <a:r>
              <a:rPr lang="en-US" dirty="0"/>
              <a:t>Flexibility (programmability)</a:t>
            </a:r>
          </a:p>
          <a:p>
            <a:r>
              <a:rPr lang="en-US" dirty="0"/>
              <a:t>Power (cooling)</a:t>
            </a:r>
          </a:p>
          <a:p>
            <a:r>
              <a:rPr lang="en-US" dirty="0"/>
              <a:t>Density</a:t>
            </a:r>
          </a:p>
          <a:p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082ADC-AA37-604E-A0E4-5397254A432E}"/>
              </a:ext>
            </a:extLst>
          </p:cNvPr>
          <p:cNvSpPr txBox="1">
            <a:spLocks/>
          </p:cNvSpPr>
          <p:nvPr/>
        </p:nvSpPr>
        <p:spPr>
          <a:xfrm>
            <a:off x="6937879" y="1174524"/>
            <a:ext cx="4845050" cy="505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Constrained by:</a:t>
            </a:r>
          </a:p>
          <a:p>
            <a:r>
              <a:rPr lang="en-US" dirty="0"/>
              <a:t>Die size limits (800 mm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Process geometry</a:t>
            </a:r>
          </a:p>
          <a:p>
            <a:r>
              <a:rPr lang="en-US" dirty="0"/>
              <a:t>Internal / external memory</a:t>
            </a:r>
          </a:p>
          <a:p>
            <a:r>
              <a:rPr lang="en-US" dirty="0"/>
              <a:t>IO speed (SERDES)</a:t>
            </a:r>
          </a:p>
          <a:p>
            <a:r>
              <a:rPr lang="en-US" dirty="0"/>
              <a:t>Power dissipation</a:t>
            </a:r>
          </a:p>
          <a:p>
            <a:r>
              <a:rPr lang="en-US" dirty="0"/>
              <a:t>Development cost</a:t>
            </a:r>
          </a:p>
          <a:p>
            <a:r>
              <a:rPr lang="en-US" dirty="0"/>
              <a:t>Device cost</a:t>
            </a:r>
          </a:p>
          <a:p>
            <a:r>
              <a:rPr lang="en-US" dirty="0"/>
              <a:t>Time to market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42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49057"/>
            <a:ext cx="11333746" cy="921717"/>
          </a:xfrm>
        </p:spPr>
        <p:txBody>
          <a:bodyPr>
            <a:normAutofit/>
          </a:bodyPr>
          <a:lstStyle/>
          <a:p>
            <a:r>
              <a:rPr lang="en-US" dirty="0"/>
              <a:t>Single-stage versus multi-stage data plane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4E5414-35DA-AE43-A54F-0C18D94EB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3" y="1141511"/>
            <a:ext cx="11188931" cy="520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4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ADD42-EA24-C24F-806B-0BF0CBE6B1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Section 3</a:t>
            </a:r>
            <a:br>
              <a:rPr lang="en-US" dirty="0"/>
            </a:br>
            <a:r>
              <a:rPr lang="en-US" sz="6000" dirty="0"/>
              <a:t>Programmable classical data plane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DD86A6C-090E-E048-897C-2DFB0D37A383}"/>
              </a:ext>
            </a:extLst>
          </p:cNvPr>
          <p:cNvSpPr txBox="1">
            <a:spLocks/>
          </p:cNvSpPr>
          <p:nvPr/>
        </p:nvSpPr>
        <p:spPr>
          <a:xfrm>
            <a:off x="224589" y="2651977"/>
            <a:ext cx="11742821" cy="997315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effectLst/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( Using P4 as the main example )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31300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25F3-FE04-8F4C-A6B2-6F939991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Programmable pipeline vs fixed pipeline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44162B-3EB1-5045-8AC7-653859F51C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B2DC3-B96E-D045-89DD-66F7C72135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4AEFE-999E-6148-8C5C-D7B9C8F0769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E7FEE0-BD91-164D-99AA-1568842FB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3" y="1126642"/>
            <a:ext cx="8385792" cy="518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07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450A-576D-D542-AEF4-3819DAC24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Controllable vs automated quantum nodes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F45C0-C766-474D-ACB9-D5B22B1989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203326"/>
            <a:ext cx="11333163" cy="24232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Definitions from “</a:t>
            </a:r>
            <a:r>
              <a:rPr lang="en-US" i="1" dirty="0"/>
              <a:t>A Link Layer Protocol for Quantum Networks</a:t>
            </a:r>
            <a:r>
              <a:rPr lang="en-US" dirty="0"/>
              <a:t>”:</a:t>
            </a:r>
          </a:p>
          <a:p>
            <a:pPr lvl="1"/>
            <a:r>
              <a:rPr lang="en-US" b="1" dirty="0"/>
              <a:t>Controllable node</a:t>
            </a:r>
            <a:r>
              <a:rPr lang="en-US" dirty="0"/>
              <a:t>: offers the possibility to perform controllable quantum operations as well as storing qubits. Specifically, these nodes enable decision making </a:t>
            </a:r>
          </a:p>
          <a:p>
            <a:pPr lvl="1"/>
            <a:r>
              <a:rPr lang="en-US" b="1" dirty="0"/>
              <a:t>Automated node</a:t>
            </a:r>
            <a:r>
              <a:rPr lang="en-US" dirty="0"/>
              <a:t>: are typically only timing controlled, i.e. they perform the same preprogrammed action in each time step.</a:t>
            </a:r>
          </a:p>
          <a:p>
            <a:pPr marL="0" indent="0" algn="ctr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412795C4-0E86-E343-B32D-D951125659A3}"/>
              </a:ext>
            </a:extLst>
          </p:cNvPr>
          <p:cNvSpPr/>
          <p:nvPr/>
        </p:nvSpPr>
        <p:spPr>
          <a:xfrm>
            <a:off x="654676" y="5313384"/>
            <a:ext cx="10882647" cy="682581"/>
          </a:xfrm>
          <a:prstGeom prst="leftRightArrow">
            <a:avLst>
              <a:gd name="adj1" fmla="val 72641"/>
              <a:gd name="adj2" fmla="val 146226"/>
            </a:avLst>
          </a:prstGeom>
          <a:gradFill>
            <a:gsLst>
              <a:gs pos="0">
                <a:schemeClr val="tx1"/>
              </a:gs>
              <a:gs pos="100000">
                <a:schemeClr val="bg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6016BB4-BAED-0547-A1A9-DAA39D15B5BC}"/>
              </a:ext>
            </a:extLst>
          </p:cNvPr>
          <p:cNvSpPr txBox="1">
            <a:spLocks/>
          </p:cNvSpPr>
          <p:nvPr/>
        </p:nvSpPr>
        <p:spPr>
          <a:xfrm>
            <a:off x="634622" y="6261173"/>
            <a:ext cx="10882647" cy="530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Determines boundary between control plane and data plan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DB0F73-B689-4D40-8F60-9F3723930FC9}"/>
              </a:ext>
            </a:extLst>
          </p:cNvPr>
          <p:cNvSpPr txBox="1">
            <a:spLocks/>
          </p:cNvSpPr>
          <p:nvPr/>
        </p:nvSpPr>
        <p:spPr>
          <a:xfrm>
            <a:off x="654675" y="3890075"/>
            <a:ext cx="1608077" cy="142330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Actions fixed in hardware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6A2C74F-0DA9-0B43-9AF4-0CB3240C6664}"/>
              </a:ext>
            </a:extLst>
          </p:cNvPr>
          <p:cNvSpPr txBox="1">
            <a:spLocks/>
          </p:cNvSpPr>
          <p:nvPr/>
        </p:nvSpPr>
        <p:spPr>
          <a:xfrm>
            <a:off x="2403401" y="3890072"/>
            <a:ext cx="2277087" cy="142330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Pipeline fixed in hardware,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Controlled by tables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Tables populated by software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CA9D52B-0549-1D42-B9D8-A3F99A353D1F}"/>
              </a:ext>
            </a:extLst>
          </p:cNvPr>
          <p:cNvSpPr txBox="1">
            <a:spLocks/>
          </p:cNvSpPr>
          <p:nvPr/>
        </p:nvSpPr>
        <p:spPr>
          <a:xfrm>
            <a:off x="4821137" y="3905568"/>
            <a:ext cx="2277086" cy="142330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Fixed match-action architecture + set of offload blocks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Programmable pipeline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DC3EF63-FCFC-E24B-B90B-0C15CCF7F1F1}"/>
              </a:ext>
            </a:extLst>
          </p:cNvPr>
          <p:cNvSpPr txBox="1">
            <a:spLocks/>
          </p:cNvSpPr>
          <p:nvPr/>
        </p:nvSpPr>
        <p:spPr>
          <a:xfrm>
            <a:off x="7238872" y="3890069"/>
            <a:ext cx="2277086" cy="142330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Programmable pipeline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+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Service plane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2DE67DE-868D-3B41-A4F8-66BFC4821365}"/>
              </a:ext>
            </a:extLst>
          </p:cNvPr>
          <p:cNvSpPr txBox="1">
            <a:spLocks/>
          </p:cNvSpPr>
          <p:nvPr/>
        </p:nvSpPr>
        <p:spPr>
          <a:xfrm>
            <a:off x="9528873" y="3890068"/>
            <a:ext cx="2277086" cy="142330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Fully programmable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Possibly using specialized instruction set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FA7E3A4-43E9-7C4C-966A-2F55103375BC}"/>
              </a:ext>
            </a:extLst>
          </p:cNvPr>
          <p:cNvSpPr/>
          <p:nvPr/>
        </p:nvSpPr>
        <p:spPr>
          <a:xfrm>
            <a:off x="6975401" y="5988218"/>
            <a:ext cx="263471" cy="2652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1D2B5A4-51CD-4C46-A3DB-489DC0761D1B}"/>
              </a:ext>
            </a:extLst>
          </p:cNvPr>
          <p:cNvSpPr/>
          <p:nvPr/>
        </p:nvSpPr>
        <p:spPr>
          <a:xfrm flipH="1">
            <a:off x="6373797" y="5988218"/>
            <a:ext cx="263471" cy="26520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EA336C0D-0502-E54B-8ED1-41AD3E32F989}"/>
              </a:ext>
            </a:extLst>
          </p:cNvPr>
          <p:cNvSpPr/>
          <p:nvPr/>
        </p:nvSpPr>
        <p:spPr>
          <a:xfrm>
            <a:off x="6524786" y="5700683"/>
            <a:ext cx="573437" cy="575983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09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35184-B360-0A49-A9FE-66DAB4AD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F284C1-FDE7-DC47-A11F-8282132D4A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1268B-A6B1-5C48-B1EA-EA481540F7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5F37E5-4BF0-CA42-B573-E3E3C781CB5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5F6843-0C1B-3A47-88B7-7FDBFEB801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Control plane versus data plane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Fixed-function classical data plane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Programmable classical data plane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Control plane – data plane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Programmable quantum data plane</a:t>
            </a:r>
          </a:p>
        </p:txBody>
      </p:sp>
    </p:spTree>
    <p:extLst>
      <p:ext uri="{BB962C8B-B14F-4D97-AF65-F5344CB8AC3E}">
        <p14:creationId xmlns:p14="http://schemas.microsoft.com/office/powerpoint/2010/main" val="4081975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Parser, match-action tables, de-parser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A9F760-FE5C-3948-B9DB-3297860F6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1203774"/>
            <a:ext cx="118999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29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25F3-FE04-8F4C-A6B2-6F939991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Advantages of a programmable pipeline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44162B-3EB1-5045-8AC7-653859F51C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B2DC3-B96E-D045-89DD-66F7C72135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4AEFE-999E-6148-8C5C-D7B9C8F0769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CD1A1-B670-0F48-B7D9-C6C365D06D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Ability to make the data plane do what you want it to do</a:t>
            </a:r>
          </a:p>
          <a:p>
            <a:r>
              <a:rPr lang="en-US" dirty="0"/>
              <a:t>Ability to define new data plane protocols</a:t>
            </a:r>
          </a:p>
          <a:p>
            <a:r>
              <a:rPr lang="en-US" dirty="0"/>
              <a:t>Remove unused data plane protocols (reduced complexity)</a:t>
            </a:r>
          </a:p>
          <a:p>
            <a:r>
              <a:rPr lang="en-US" dirty="0"/>
              <a:t>Flexible and efficient use of table resources</a:t>
            </a:r>
          </a:p>
          <a:p>
            <a:r>
              <a:rPr lang="en-US" dirty="0"/>
              <a:t>Greater visibility (new telemetry protocols)</a:t>
            </a:r>
          </a:p>
          <a:p>
            <a:r>
              <a:rPr lang="en-US" dirty="0"/>
              <a:t>Software-style of development</a:t>
            </a:r>
          </a:p>
          <a:p>
            <a:r>
              <a:rPr lang="en-US" dirty="0"/>
              <a:t>Keep your own ideas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b="1" dirty="0"/>
              <a:t>The data plane for quantum networks is not yet well-defined!</a:t>
            </a:r>
          </a:p>
          <a:p>
            <a:pPr marL="0" indent="0">
              <a:buNone/>
            </a:pPr>
            <a:r>
              <a:rPr lang="en-US" sz="3200" i="1" dirty="0"/>
              <a:t>So we absolutely need a programmable data plane</a:t>
            </a:r>
          </a:p>
        </p:txBody>
      </p:sp>
    </p:spTree>
    <p:extLst>
      <p:ext uri="{BB962C8B-B14F-4D97-AF65-F5344CB8AC3E}">
        <p14:creationId xmlns:p14="http://schemas.microsoft.com/office/powerpoint/2010/main" val="1833454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diversity of P4 targets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CC639-699B-3447-9B06-967FCE38A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81" y="1193800"/>
            <a:ext cx="9974178" cy="49815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136D95-D731-F04C-9BFA-088D831FD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309" y="4760341"/>
            <a:ext cx="3048194" cy="158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34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 architecture definition and externs library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220D32-A6A7-EA4E-BC0C-F2CFC4DC7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2" y="1070774"/>
            <a:ext cx="11497073" cy="486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94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simple switch architecture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337C4F-BFB3-E34A-8EC6-F45AD1F49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3" y="1228549"/>
            <a:ext cx="11207200" cy="511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60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Portable Switch Architecture (PSA)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36F1A6-1873-8D4C-8D75-499764121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3" y="1683293"/>
            <a:ext cx="11333746" cy="27486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96FF8A-8E2C-AD46-92C0-79ADA4D7BAB9}"/>
              </a:ext>
            </a:extLst>
          </p:cNvPr>
          <p:cNvSpPr/>
          <p:nvPr/>
        </p:nvSpPr>
        <p:spPr>
          <a:xfrm>
            <a:off x="409072" y="5112326"/>
            <a:ext cx="1596325" cy="95958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Packet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Replication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Engine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B7A8320-5699-EA43-9549-17D8BAA01CDF}"/>
              </a:ext>
            </a:extLst>
          </p:cNvPr>
          <p:cNvSpPr txBox="1">
            <a:spLocks/>
          </p:cNvSpPr>
          <p:nvPr/>
        </p:nvSpPr>
        <p:spPr>
          <a:xfrm>
            <a:off x="409073" y="1251278"/>
            <a:ext cx="7247913" cy="817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Architecture definition</a:t>
            </a:r>
            <a:endParaRPr lang="en-US" sz="2400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C541053-2831-8744-ACAB-278C93DBF4C0}"/>
              </a:ext>
            </a:extLst>
          </p:cNvPr>
          <p:cNvSpPr txBox="1">
            <a:spLocks/>
          </p:cNvSpPr>
          <p:nvPr/>
        </p:nvSpPr>
        <p:spPr>
          <a:xfrm>
            <a:off x="409072" y="4563672"/>
            <a:ext cx="7247913" cy="817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Externs library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44AB16-A586-EB4C-9201-AAB591E286C6}"/>
              </a:ext>
            </a:extLst>
          </p:cNvPr>
          <p:cNvSpPr/>
          <p:nvPr/>
        </p:nvSpPr>
        <p:spPr>
          <a:xfrm>
            <a:off x="2057399" y="5112326"/>
            <a:ext cx="1596325" cy="95958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Buffering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and Queueing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9E884C-2A06-5746-8AE9-9D8D3BF40CC1}"/>
              </a:ext>
            </a:extLst>
          </p:cNvPr>
          <p:cNvSpPr/>
          <p:nvPr/>
        </p:nvSpPr>
        <p:spPr>
          <a:xfrm>
            <a:off x="3705726" y="5112326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Hashes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45984A-491E-8B4A-B0CE-448DADECB250}"/>
              </a:ext>
            </a:extLst>
          </p:cNvPr>
          <p:cNvSpPr/>
          <p:nvPr/>
        </p:nvSpPr>
        <p:spPr>
          <a:xfrm>
            <a:off x="5354053" y="5112326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Checksums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78149B-BC49-2B46-905C-D4A2A3933D46}"/>
              </a:ext>
            </a:extLst>
          </p:cNvPr>
          <p:cNvSpPr/>
          <p:nvPr/>
        </p:nvSpPr>
        <p:spPr>
          <a:xfrm>
            <a:off x="7002380" y="5112326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Counters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33825C-83CA-F945-A08B-E29EA2AFC592}"/>
              </a:ext>
            </a:extLst>
          </p:cNvPr>
          <p:cNvSpPr/>
          <p:nvPr/>
        </p:nvSpPr>
        <p:spPr>
          <a:xfrm>
            <a:off x="8650707" y="5112326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E17DC-7C10-AC4C-900D-88C85D27CC44}"/>
              </a:ext>
            </a:extLst>
          </p:cNvPr>
          <p:cNvSpPr/>
          <p:nvPr/>
        </p:nvSpPr>
        <p:spPr>
          <a:xfrm>
            <a:off x="10299032" y="5112326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F37D5A-D146-8746-810C-C9F209AB4C04}"/>
              </a:ext>
            </a:extLst>
          </p:cNvPr>
          <p:cNvSpPr/>
          <p:nvPr/>
        </p:nvSpPr>
        <p:spPr>
          <a:xfrm>
            <a:off x="3711234" y="5620732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Random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CF9E5C-8973-9749-A718-8DE348F4B056}"/>
              </a:ext>
            </a:extLst>
          </p:cNvPr>
          <p:cNvSpPr/>
          <p:nvPr/>
        </p:nvSpPr>
        <p:spPr>
          <a:xfrm>
            <a:off x="5358183" y="5620732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 Profile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A038B2-D158-8540-A005-0D1A5A6074D9}"/>
              </a:ext>
            </a:extLst>
          </p:cNvPr>
          <p:cNvSpPr/>
          <p:nvPr/>
        </p:nvSpPr>
        <p:spPr>
          <a:xfrm>
            <a:off x="7005132" y="5620732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 Selector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BF21F3-65BB-854D-AFEF-DFC1051CC78D}"/>
              </a:ext>
            </a:extLst>
          </p:cNvPr>
          <p:cNvSpPr/>
          <p:nvPr/>
        </p:nvSpPr>
        <p:spPr>
          <a:xfrm>
            <a:off x="8652081" y="5620732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Timestamp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06868D-7B02-6247-A755-B0933AD4BA1A}"/>
              </a:ext>
            </a:extLst>
          </p:cNvPr>
          <p:cNvSpPr/>
          <p:nvPr/>
        </p:nvSpPr>
        <p:spPr>
          <a:xfrm>
            <a:off x="10299032" y="5620732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Packet Digest</a:t>
            </a:r>
          </a:p>
        </p:txBody>
      </p:sp>
    </p:spTree>
    <p:extLst>
      <p:ext uri="{BB962C8B-B14F-4D97-AF65-F5344CB8AC3E}">
        <p14:creationId xmlns:p14="http://schemas.microsoft.com/office/powerpoint/2010/main" val="2547213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Portable Switch Architecture (PSA)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 dirty="0"/>
              <a:t>QuTech Seminar: Data plane and P4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36F1A6-1873-8D4C-8D75-499764121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3" y="1683293"/>
            <a:ext cx="11333746" cy="27486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96FF8A-8E2C-AD46-92C0-79ADA4D7BAB9}"/>
              </a:ext>
            </a:extLst>
          </p:cNvPr>
          <p:cNvSpPr/>
          <p:nvPr/>
        </p:nvSpPr>
        <p:spPr>
          <a:xfrm>
            <a:off x="409072" y="5112326"/>
            <a:ext cx="1596325" cy="95958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Packet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Replication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Engine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B7A8320-5699-EA43-9549-17D8BAA01CDF}"/>
              </a:ext>
            </a:extLst>
          </p:cNvPr>
          <p:cNvSpPr txBox="1">
            <a:spLocks/>
          </p:cNvSpPr>
          <p:nvPr/>
        </p:nvSpPr>
        <p:spPr>
          <a:xfrm>
            <a:off x="409073" y="1251278"/>
            <a:ext cx="7247913" cy="817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Architecture definition</a:t>
            </a:r>
            <a:endParaRPr lang="en-US" sz="2400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C541053-2831-8744-ACAB-278C93DBF4C0}"/>
              </a:ext>
            </a:extLst>
          </p:cNvPr>
          <p:cNvSpPr txBox="1">
            <a:spLocks/>
          </p:cNvSpPr>
          <p:nvPr/>
        </p:nvSpPr>
        <p:spPr>
          <a:xfrm>
            <a:off x="409072" y="4563672"/>
            <a:ext cx="7247913" cy="817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Externs library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44AB16-A586-EB4C-9201-AAB591E286C6}"/>
              </a:ext>
            </a:extLst>
          </p:cNvPr>
          <p:cNvSpPr/>
          <p:nvPr/>
        </p:nvSpPr>
        <p:spPr>
          <a:xfrm>
            <a:off x="2057399" y="5112326"/>
            <a:ext cx="1596325" cy="95958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Buffering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and Queueing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9E884C-2A06-5746-8AE9-9D8D3BF40CC1}"/>
              </a:ext>
            </a:extLst>
          </p:cNvPr>
          <p:cNvSpPr/>
          <p:nvPr/>
        </p:nvSpPr>
        <p:spPr>
          <a:xfrm>
            <a:off x="3705726" y="5112326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Hashes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45984A-491E-8B4A-B0CE-448DADECB250}"/>
              </a:ext>
            </a:extLst>
          </p:cNvPr>
          <p:cNvSpPr/>
          <p:nvPr/>
        </p:nvSpPr>
        <p:spPr>
          <a:xfrm>
            <a:off x="5354053" y="5112326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Checksums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78149B-BC49-2B46-905C-D4A2A3933D46}"/>
              </a:ext>
            </a:extLst>
          </p:cNvPr>
          <p:cNvSpPr/>
          <p:nvPr/>
        </p:nvSpPr>
        <p:spPr>
          <a:xfrm>
            <a:off x="7002380" y="5112326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Counters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33825C-83CA-F945-A08B-E29EA2AFC592}"/>
              </a:ext>
            </a:extLst>
          </p:cNvPr>
          <p:cNvSpPr/>
          <p:nvPr/>
        </p:nvSpPr>
        <p:spPr>
          <a:xfrm>
            <a:off x="8650707" y="5112326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E17DC-7C10-AC4C-900D-88C85D27CC44}"/>
              </a:ext>
            </a:extLst>
          </p:cNvPr>
          <p:cNvSpPr/>
          <p:nvPr/>
        </p:nvSpPr>
        <p:spPr>
          <a:xfrm>
            <a:off x="10299032" y="5112326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F37D5A-D146-8746-810C-C9F209AB4C04}"/>
              </a:ext>
            </a:extLst>
          </p:cNvPr>
          <p:cNvSpPr/>
          <p:nvPr/>
        </p:nvSpPr>
        <p:spPr>
          <a:xfrm>
            <a:off x="3711234" y="5620732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Random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CF9E5C-8973-9749-A718-8DE348F4B056}"/>
              </a:ext>
            </a:extLst>
          </p:cNvPr>
          <p:cNvSpPr/>
          <p:nvPr/>
        </p:nvSpPr>
        <p:spPr>
          <a:xfrm>
            <a:off x="5358183" y="5620732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 Profile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A038B2-D158-8540-A005-0D1A5A6074D9}"/>
              </a:ext>
            </a:extLst>
          </p:cNvPr>
          <p:cNvSpPr/>
          <p:nvPr/>
        </p:nvSpPr>
        <p:spPr>
          <a:xfrm>
            <a:off x="7005132" y="5620732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 Selector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BF21F3-65BB-854D-AFEF-DFC1051CC78D}"/>
              </a:ext>
            </a:extLst>
          </p:cNvPr>
          <p:cNvSpPr/>
          <p:nvPr/>
        </p:nvSpPr>
        <p:spPr>
          <a:xfrm>
            <a:off x="8652081" y="5620732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Timestamp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06868D-7B02-6247-A755-B0933AD4BA1A}"/>
              </a:ext>
            </a:extLst>
          </p:cNvPr>
          <p:cNvSpPr/>
          <p:nvPr/>
        </p:nvSpPr>
        <p:spPr>
          <a:xfrm>
            <a:off x="10299032" y="5620732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Packet Digest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E80162-1D9D-014C-A30D-60190FF50FA0}"/>
              </a:ext>
            </a:extLst>
          </p:cNvPr>
          <p:cNvSpPr/>
          <p:nvPr/>
        </p:nvSpPr>
        <p:spPr>
          <a:xfrm>
            <a:off x="185980" y="1355212"/>
            <a:ext cx="11871701" cy="4859608"/>
          </a:xfrm>
          <a:prstGeom prst="rect">
            <a:avLst/>
          </a:prstGeom>
          <a:solidFill>
            <a:srgbClr val="FFFFFF">
              <a:alpha val="81961"/>
            </a:srgbClr>
          </a:solidFill>
        </p:spPr>
        <p:txBody>
          <a:bodyPr wrap="square" lIns="91440" tIns="45720" rIns="91440" bIns="45720">
            <a:noAutofit/>
          </a:bodyPr>
          <a:lstStyle/>
          <a:p>
            <a:pPr algn="ctr"/>
            <a:r>
              <a:rPr lang="en-US" sz="6600" b="1" cap="none" spc="0" dirty="0">
                <a:ln w="222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Can we define a</a:t>
            </a:r>
          </a:p>
          <a:p>
            <a:pPr algn="ctr"/>
            <a:r>
              <a:rPr lang="en-US" sz="6600" b="1" cap="none" spc="0" dirty="0">
                <a:ln w="222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Portable Quantum </a:t>
            </a:r>
          </a:p>
          <a:p>
            <a:pPr algn="ctr"/>
            <a:r>
              <a:rPr lang="en-US" sz="6600" b="1" cap="none" spc="0" dirty="0">
                <a:ln w="222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Switch Architecture</a:t>
            </a:r>
          </a:p>
          <a:p>
            <a:pPr algn="ctr"/>
            <a:r>
              <a:rPr lang="en-US" sz="6600" b="1" dirty="0">
                <a:ln w="222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</a:rPr>
              <a:t>(PQSA)</a:t>
            </a:r>
          </a:p>
          <a:p>
            <a:pPr algn="ctr"/>
            <a:r>
              <a:rPr lang="en-US" sz="6600" b="1" cap="none" spc="0" dirty="0">
                <a:ln w="222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75286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B9DEB-2EB7-C745-9F52-3DA3DFFD7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P4 header definitions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C50AC0-C426-F943-852D-36165FCD84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83D04-137E-994A-B3E6-60D8B2EC5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A5D20-0F1D-4F42-9FF3-D282CEEB937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E753DC-E2B7-8E48-B679-B40924DBCDEC}"/>
              </a:ext>
            </a:extLst>
          </p:cNvPr>
          <p:cNvSpPr/>
          <p:nvPr/>
        </p:nvSpPr>
        <p:spPr>
          <a:xfrm>
            <a:off x="5694787" y="1233833"/>
            <a:ext cx="4883215" cy="49594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header IPv4_h {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bit&lt;4&gt;       version;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bit&lt;4&gt; 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ihl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bit&lt;8&gt; 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diffserv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bit&lt;16&gt;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totalLen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bit&lt;16&gt;      identification;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bit&lt;3&gt;       flags;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bit&lt;13&gt;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fragOffset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bit&lt;8&gt; 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ttl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bit&lt;8&gt;       protocol;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bit&lt;16&gt;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hdrChecksum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IPv4Address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srcAddr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IPv4Address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dstAddr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041C87-4BC6-9E48-ACDF-3B19A2C9501B}"/>
              </a:ext>
            </a:extLst>
          </p:cNvPr>
          <p:cNvSpPr/>
          <p:nvPr/>
        </p:nvSpPr>
        <p:spPr>
          <a:xfrm>
            <a:off x="532602" y="1233833"/>
            <a:ext cx="4883215" cy="49594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header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Ethernet_h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EthernetAddress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dstAddr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EthernetAddress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srcAddr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bit&lt;16&gt;   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etherType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74616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B9DEB-2EB7-C745-9F52-3DA3DFFD7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P4 meta data definitions (structs)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C50AC0-C426-F943-852D-36165FCD84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83D04-137E-994A-B3E6-60D8B2EC5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A5D20-0F1D-4F42-9FF3-D282CEEB937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041C87-4BC6-9E48-ACDF-3B19A2C9501B}"/>
              </a:ext>
            </a:extLst>
          </p:cNvPr>
          <p:cNvSpPr/>
          <p:nvPr/>
        </p:nvSpPr>
        <p:spPr>
          <a:xfrm>
            <a:off x="6731924" y="1738946"/>
            <a:ext cx="4883215" cy="46048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Parsed_packet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Ethernet_h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ethernet;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IPv4_h     ip;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018808D-DE0D-4843-84D6-B149F75CA7DD}"/>
              </a:ext>
            </a:extLst>
          </p:cNvPr>
          <p:cNvSpPr txBox="1">
            <a:spLocks/>
          </p:cNvSpPr>
          <p:nvPr/>
        </p:nvSpPr>
        <p:spPr>
          <a:xfrm>
            <a:off x="6731923" y="1154771"/>
            <a:ext cx="488321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600" b="1" dirty="0"/>
              <a:t>Program defined meta-data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55AA22-BDA3-5647-A889-BE3487022774}"/>
              </a:ext>
            </a:extLst>
          </p:cNvPr>
          <p:cNvSpPr/>
          <p:nvPr/>
        </p:nvSpPr>
        <p:spPr>
          <a:xfrm>
            <a:off x="409074" y="1738946"/>
            <a:ext cx="5976228" cy="46048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psa_egress_input_metadata_t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ClassOfService_t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class_of_service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PortId_t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egress_port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PSA_PacketPath_t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packet_path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EgressInstance_t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instance;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Timestamp_t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egress_timestamp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ParserError_t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parser_error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psa_egress_output_metadata_t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bool              clone;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CloneSessionId_t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clone_session_id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bool              drop;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36CDB51-A0E3-F248-AAB9-6EB1113C680B}"/>
              </a:ext>
            </a:extLst>
          </p:cNvPr>
          <p:cNvSpPr txBox="1">
            <a:spLocks/>
          </p:cNvSpPr>
          <p:nvPr/>
        </p:nvSpPr>
        <p:spPr>
          <a:xfrm>
            <a:off x="409073" y="1154771"/>
            <a:ext cx="488321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600" b="1" dirty="0"/>
              <a:t>Architecture defined meta-data</a:t>
            </a:r>
          </a:p>
        </p:txBody>
      </p:sp>
    </p:spTree>
    <p:extLst>
      <p:ext uri="{BB962C8B-B14F-4D97-AF65-F5344CB8AC3E}">
        <p14:creationId xmlns:p14="http://schemas.microsoft.com/office/powerpoint/2010/main" val="2504453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B9DEB-2EB7-C745-9F52-3DA3DFFD7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P4 parser (state machine)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C50AC0-C426-F943-852D-36165FCD84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83D04-137E-994A-B3E6-60D8B2EC5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A5D20-0F1D-4F42-9FF3-D282CEEB937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BDA140-B8B3-3B4D-9861-92405DAD1645}"/>
              </a:ext>
            </a:extLst>
          </p:cNvPr>
          <p:cNvSpPr/>
          <p:nvPr/>
        </p:nvSpPr>
        <p:spPr>
          <a:xfrm>
            <a:off x="409073" y="1273996"/>
            <a:ext cx="11509123" cy="50698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parser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TopParser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packet_in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b, out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Parsed_packet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p) {</a:t>
            </a:r>
          </a:p>
          <a:p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state start {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b.extract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p.ethernet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transition select(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p.ethernet.etherType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0x0800: parse_ipv4;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state parse_ipv4 {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b.extract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p.ip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verify(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p.ip.version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4w4, error.IPv4IncorrectVersion);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verify(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p.ip.ihl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4w5, error.IPv4OptionsNotSupported);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transition accept;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92966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Section 1</a:t>
            </a:r>
            <a:br>
              <a:rPr lang="en-US" dirty="0"/>
            </a:br>
            <a:r>
              <a:rPr lang="en-US" dirty="0"/>
              <a:t>Control plane versus data plane</a:t>
            </a:r>
          </a:p>
        </p:txBody>
      </p:sp>
    </p:spTree>
    <p:extLst>
      <p:ext uri="{BB962C8B-B14F-4D97-AF65-F5344CB8AC3E}">
        <p14:creationId xmlns:p14="http://schemas.microsoft.com/office/powerpoint/2010/main" val="1374461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B9DEB-2EB7-C745-9F52-3DA3DFFD7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P4 control block (match-action tables)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C50AC0-C426-F943-852D-36165FCD84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83D04-137E-994A-B3E6-60D8B2EC5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A5D20-0F1D-4F42-9FF3-D282CEEB937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B3979F-EA2F-5E4B-BBFC-195C2E52C3F5}"/>
              </a:ext>
            </a:extLst>
          </p:cNvPr>
          <p:cNvSpPr/>
          <p:nvPr/>
        </p:nvSpPr>
        <p:spPr>
          <a:xfrm>
            <a:off x="409073" y="1273996"/>
            <a:ext cx="11509123" cy="50698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TopPipe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inout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Parsed_packet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headers,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in error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parseError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in InControl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inCtrl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out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OutControl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outCtrl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action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Set_nhop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(IPv4Address ipv4_dest,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PortId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port) 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nextHop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ipv4_dest;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headers.ip.ttl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headers.ip.ttl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outCtrl.outputPort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port;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table ipv4_match 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key = {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headers.ip.dstAddr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lpm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  // longest-prefix match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actions = 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Drop_action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Set_nhop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}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size = 1024;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default_action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Drop_action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</p:txBody>
      </p:sp>
    </p:spTree>
    <p:extLst>
      <p:ext uri="{BB962C8B-B14F-4D97-AF65-F5344CB8AC3E}">
        <p14:creationId xmlns:p14="http://schemas.microsoft.com/office/powerpoint/2010/main" val="2029036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B9DEB-2EB7-C745-9F52-3DA3DFFD7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P4 control block (apply section)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C50AC0-C426-F943-852D-36165FCD84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83D04-137E-994A-B3E6-60D8B2EC5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A5D20-0F1D-4F42-9FF3-D282CEEB937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B3979F-EA2F-5E4B-BBFC-195C2E52C3F5}"/>
              </a:ext>
            </a:extLst>
          </p:cNvPr>
          <p:cNvSpPr/>
          <p:nvPr/>
        </p:nvSpPr>
        <p:spPr>
          <a:xfrm>
            <a:off x="409073" y="1273996"/>
            <a:ext cx="11509123" cy="50698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apply 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// Lookup destination IPv4 address in IPv4 route table to determine next-hop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ipv4_match.apply();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if 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outCtrl.outputPort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DROP_PORT) return;</a:t>
            </a:r>
          </a:p>
          <a:p>
            <a:b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// Lookup remaining TTL in TTL table to decide whether to punt to CPU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check_ttl.apply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if 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outCtrl.outputPort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CPU_OUT_PORT) return;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// Lookup next-hop IP address in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dmac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table to determine destination MAC address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dmac.apply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if 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outCtrl.outputPort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DROP_PORT) return;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// Lookup outgoing port in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smac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table to determine source MAC address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smac.apply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6346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49057"/>
            <a:ext cx="11333746" cy="921717"/>
          </a:xfrm>
        </p:spPr>
        <p:txBody>
          <a:bodyPr>
            <a:normAutofit/>
          </a:bodyPr>
          <a:lstStyle/>
          <a:p>
            <a:r>
              <a:rPr lang="en-US" dirty="0"/>
              <a:t>Programmable pipeline hardware (P4)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DE976BD-8353-4C45-8C69-E6E1191E2489}"/>
              </a:ext>
            </a:extLst>
          </p:cNvPr>
          <p:cNvSpPr txBox="1">
            <a:spLocks/>
          </p:cNvSpPr>
          <p:nvPr/>
        </p:nvSpPr>
        <p:spPr>
          <a:xfrm>
            <a:off x="4794270" y="1274316"/>
            <a:ext cx="7247913" cy="5016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Barefoot Tofino 2 </a:t>
            </a:r>
            <a:r>
              <a:rPr lang="en-US" sz="3600" dirty="0"/>
              <a:t>(Now Intel)</a:t>
            </a:r>
            <a:endParaRPr lang="en-US" sz="3600" b="1" dirty="0"/>
          </a:p>
          <a:p>
            <a:r>
              <a:rPr lang="en-US" sz="2400" dirty="0"/>
              <a:t>~ Jan 2019</a:t>
            </a:r>
          </a:p>
          <a:p>
            <a:r>
              <a:rPr lang="en-US" sz="2400" dirty="0"/>
              <a:t>12.8 Tbps</a:t>
            </a:r>
          </a:p>
          <a:p>
            <a:r>
              <a:rPr lang="en-US" sz="2400" dirty="0"/>
              <a:t>Rich feature set</a:t>
            </a:r>
          </a:p>
          <a:p>
            <a:r>
              <a:rPr lang="en-US" sz="2400" dirty="0"/>
              <a:t>Programmable using P4 high-level language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https://p4.org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E703F1-4B9F-904F-A91A-2CB8CC1B8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981" y="2301843"/>
            <a:ext cx="2961213" cy="29612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A49369-5262-B645-96C6-20BCD48DCB6C}"/>
              </a:ext>
            </a:extLst>
          </p:cNvPr>
          <p:cNvSpPr/>
          <p:nvPr/>
        </p:nvSpPr>
        <p:spPr>
          <a:xfrm rot="18683818">
            <a:off x="2826585" y="3996328"/>
            <a:ext cx="2231756" cy="1230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226740-BD8A-D84D-91FC-615CB84FC03B}"/>
              </a:ext>
            </a:extLst>
          </p:cNvPr>
          <p:cNvSpPr/>
          <p:nvPr/>
        </p:nvSpPr>
        <p:spPr>
          <a:xfrm rot="2494103">
            <a:off x="439769" y="4278382"/>
            <a:ext cx="2708625" cy="1349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470852-9C09-EA4F-B8B2-398733D60758}"/>
              </a:ext>
            </a:extLst>
          </p:cNvPr>
          <p:cNvSpPr/>
          <p:nvPr/>
        </p:nvSpPr>
        <p:spPr>
          <a:xfrm rot="8678910">
            <a:off x="322773" y="1930130"/>
            <a:ext cx="2708625" cy="1230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8704E8-CD5D-CF41-9E2F-036FDE25DD21}"/>
              </a:ext>
            </a:extLst>
          </p:cNvPr>
          <p:cNvSpPr/>
          <p:nvPr/>
        </p:nvSpPr>
        <p:spPr>
          <a:xfrm rot="12656868">
            <a:off x="2690782" y="1879815"/>
            <a:ext cx="2007863" cy="1230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43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49057"/>
            <a:ext cx="11633110" cy="921717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Programmable pipeline hardware (vendor-specific)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EF31AEB-8BFD-BE46-89A5-7D7503328B37}"/>
              </a:ext>
            </a:extLst>
          </p:cNvPr>
          <p:cNvSpPr txBox="1">
            <a:spLocks/>
          </p:cNvSpPr>
          <p:nvPr/>
        </p:nvSpPr>
        <p:spPr>
          <a:xfrm>
            <a:off x="4794270" y="1274316"/>
            <a:ext cx="7247913" cy="5016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Broadcom Trident 4</a:t>
            </a:r>
          </a:p>
          <a:p>
            <a:r>
              <a:rPr lang="en-US" sz="2400" dirty="0"/>
              <a:t>~ June 2019</a:t>
            </a:r>
          </a:p>
          <a:p>
            <a:r>
              <a:rPr lang="en-US" sz="2400" dirty="0"/>
              <a:t>StrataXGS BCM56880</a:t>
            </a:r>
          </a:p>
          <a:p>
            <a:r>
              <a:rPr lang="en-US" sz="2400" dirty="0"/>
              <a:t>12.8 terabits per second (Tbps)</a:t>
            </a:r>
          </a:p>
          <a:p>
            <a:r>
              <a:rPr lang="en-US" sz="2400" dirty="0"/>
              <a:t>Rich feature set</a:t>
            </a:r>
          </a:p>
          <a:p>
            <a:r>
              <a:rPr lang="en-US" sz="2400" dirty="0"/>
              <a:t>Programmable using NPL high-level language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https://nplang.org/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4C698E-DFF3-D247-9D6C-38E91D697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3" y="2271001"/>
            <a:ext cx="4110722" cy="302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63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49057"/>
            <a:ext cx="11333746" cy="921717"/>
          </a:xfrm>
        </p:spPr>
        <p:txBody>
          <a:bodyPr>
            <a:normAutofit fontScale="90000"/>
          </a:bodyPr>
          <a:lstStyle/>
          <a:p>
            <a:r>
              <a:rPr lang="en-US"/>
              <a:t>Programmable pipeline in software: Linux eBPF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23359" y="6356350"/>
            <a:ext cx="1319460" cy="365125"/>
          </a:xfrm>
        </p:spPr>
        <p:txBody>
          <a:bodyPr/>
          <a:lstStyle/>
          <a:p>
            <a:fld id="{F1B93961-DF7A-7041-8038-0408F7E7278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09073" y="6343818"/>
            <a:ext cx="1251285" cy="365125"/>
          </a:xfrm>
        </p:spPr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9827B4-D003-8147-A0FB-D5ADA9DE63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3" t="4798" r="4990" b="3583"/>
          <a:stretch/>
        </p:blipFill>
        <p:spPr>
          <a:xfrm>
            <a:off x="119500" y="1254904"/>
            <a:ext cx="11735312" cy="434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77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Section 4</a:t>
            </a:r>
            <a:br>
              <a:rPr lang="en-US" dirty="0"/>
            </a:br>
            <a:r>
              <a:rPr lang="en-US" dirty="0"/>
              <a:t>Control plane - data data interface</a:t>
            </a:r>
          </a:p>
        </p:txBody>
      </p:sp>
    </p:spTree>
    <p:extLst>
      <p:ext uri="{BB962C8B-B14F-4D97-AF65-F5344CB8AC3E}">
        <p14:creationId xmlns:p14="http://schemas.microsoft.com/office/powerpoint/2010/main" val="101926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25F3-FE04-8F4C-A6B2-6F939991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interface are we talking about?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44162B-3EB1-5045-8AC7-653859F51C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B2DC3-B96E-D045-89DD-66F7C72135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4AEFE-999E-6148-8C5C-D7B9C8F0769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E7FEE0-BD91-164D-99AA-1568842FB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3" y="1126642"/>
            <a:ext cx="8385792" cy="518680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1924730-AEE8-5544-8C60-FADAEB6D257D}"/>
              </a:ext>
            </a:extLst>
          </p:cNvPr>
          <p:cNvSpPr/>
          <p:nvPr/>
        </p:nvSpPr>
        <p:spPr>
          <a:xfrm>
            <a:off x="4559122" y="1996225"/>
            <a:ext cx="682580" cy="6825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C71B0D-6999-DE49-A72F-32B7128B3D3A}"/>
              </a:ext>
            </a:extLst>
          </p:cNvPr>
          <p:cNvSpPr/>
          <p:nvPr/>
        </p:nvSpPr>
        <p:spPr>
          <a:xfrm>
            <a:off x="5477815" y="2009104"/>
            <a:ext cx="682580" cy="6825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C944E1-018D-ED41-976E-8C6FFB97C3D3}"/>
              </a:ext>
            </a:extLst>
          </p:cNvPr>
          <p:cNvSpPr/>
          <p:nvPr/>
        </p:nvSpPr>
        <p:spPr>
          <a:xfrm>
            <a:off x="4657778" y="4750157"/>
            <a:ext cx="682580" cy="6825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EF0D6E-5711-6A47-AD53-5F8E57B33CF9}"/>
              </a:ext>
            </a:extLst>
          </p:cNvPr>
          <p:cNvSpPr/>
          <p:nvPr/>
        </p:nvSpPr>
        <p:spPr>
          <a:xfrm>
            <a:off x="5503573" y="4750157"/>
            <a:ext cx="682580" cy="6825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8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06174F-AFF1-0B4C-B901-7BFDD0151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Disaggregation and open interfaces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A9C119-11ED-C04A-B694-D0306209E265}"/>
              </a:ext>
            </a:extLst>
          </p:cNvPr>
          <p:cNvGrpSpPr/>
          <p:nvPr/>
        </p:nvGrpSpPr>
        <p:grpSpPr>
          <a:xfrm>
            <a:off x="1465142" y="1370015"/>
            <a:ext cx="2939434" cy="3781534"/>
            <a:chOff x="929390" y="1588957"/>
            <a:chExt cx="3717561" cy="478258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1D6C10-C3EC-8943-810D-55EE004890BA}"/>
                </a:ext>
              </a:extLst>
            </p:cNvPr>
            <p:cNvSpPr/>
            <p:nvPr/>
          </p:nvSpPr>
          <p:spPr>
            <a:xfrm>
              <a:off x="929390" y="1588957"/>
              <a:ext cx="3717561" cy="4782582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Router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639BB3-0EC0-014A-826E-FC6BDA1A6C9B}"/>
                </a:ext>
              </a:extLst>
            </p:cNvPr>
            <p:cNvSpPr/>
            <p:nvPr/>
          </p:nvSpPr>
          <p:spPr>
            <a:xfrm>
              <a:off x="1252926" y="2323340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Control Plane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B21D889-6DA9-0649-9DC5-871D0ABDB068}"/>
                </a:ext>
              </a:extLst>
            </p:cNvPr>
            <p:cNvSpPr/>
            <p:nvPr/>
          </p:nvSpPr>
          <p:spPr>
            <a:xfrm>
              <a:off x="1252926" y="4675460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Data Plane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27993CA-9A6D-5E44-B3B0-6D3596F7DB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4730" y="3596948"/>
              <a:ext cx="1" cy="1078512"/>
            </a:xfrm>
            <a:prstGeom prst="line">
              <a:avLst/>
            </a:prstGeom>
            <a:ln w="38100" cap="rnd">
              <a:solidFill>
                <a:schemeClr val="tx2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1A0B6F2-2C91-334B-B009-B9106E8A6C16}"/>
              </a:ext>
            </a:extLst>
          </p:cNvPr>
          <p:cNvSpPr/>
          <p:nvPr/>
        </p:nvSpPr>
        <p:spPr>
          <a:xfrm>
            <a:off x="2091809" y="2889581"/>
            <a:ext cx="2427798" cy="1007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>
                <a:latin typeface="Avenir Book" panose="02000503020000020003" pitchFamily="2" charset="0"/>
              </a:rPr>
              <a:t>Proprietary Interface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FAF2F5-80B9-9C48-A209-39ED6DA85995}"/>
              </a:ext>
            </a:extLst>
          </p:cNvPr>
          <p:cNvSpPr/>
          <p:nvPr/>
        </p:nvSpPr>
        <p:spPr>
          <a:xfrm>
            <a:off x="1465142" y="5424201"/>
            <a:ext cx="2939434" cy="1007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Monolithic closed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single-vendor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router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8678C00-4AB9-034E-87D8-D838CF42DC37}"/>
              </a:ext>
            </a:extLst>
          </p:cNvPr>
          <p:cNvSpPr/>
          <p:nvPr/>
        </p:nvSpPr>
        <p:spPr>
          <a:xfrm>
            <a:off x="5157548" y="2832530"/>
            <a:ext cx="1442433" cy="1103128"/>
          </a:xfrm>
          <a:prstGeom prst="rightArrow">
            <a:avLst>
              <a:gd name="adj1" fmla="val 68680"/>
              <a:gd name="adj2" fmla="val 6984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ECB48C-47BC-F84C-8A8F-1BC9731AD589}"/>
              </a:ext>
            </a:extLst>
          </p:cNvPr>
          <p:cNvGrpSpPr/>
          <p:nvPr/>
        </p:nvGrpSpPr>
        <p:grpSpPr>
          <a:xfrm>
            <a:off x="7237923" y="1370015"/>
            <a:ext cx="2939434" cy="3781534"/>
            <a:chOff x="929390" y="1588957"/>
            <a:chExt cx="3717561" cy="478258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4C0ECE-E177-3D49-8924-D982D500598A}"/>
                </a:ext>
              </a:extLst>
            </p:cNvPr>
            <p:cNvSpPr/>
            <p:nvPr/>
          </p:nvSpPr>
          <p:spPr>
            <a:xfrm>
              <a:off x="929390" y="1588957"/>
              <a:ext cx="3717561" cy="4782582"/>
            </a:xfrm>
            <a:prstGeom prst="rect">
              <a:avLst/>
            </a:prstGeom>
            <a:gradFill>
              <a:gsLst>
                <a:gs pos="29000">
                  <a:schemeClr val="tx2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0"/>
            </a:gra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Router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F48528-29CE-7C44-B645-4D5C8F56AE48}"/>
                </a:ext>
              </a:extLst>
            </p:cNvPr>
            <p:cNvSpPr/>
            <p:nvPr/>
          </p:nvSpPr>
          <p:spPr>
            <a:xfrm>
              <a:off x="1252926" y="2323340"/>
              <a:ext cx="3070485" cy="127360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Control Plane</a:t>
              </a:r>
            </a:p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Vendor A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DC29CB-81CE-E644-BC7B-7170BB165005}"/>
                </a:ext>
              </a:extLst>
            </p:cNvPr>
            <p:cNvSpPr/>
            <p:nvPr/>
          </p:nvSpPr>
          <p:spPr>
            <a:xfrm>
              <a:off x="1252926" y="4675460"/>
              <a:ext cx="3070485" cy="127360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Data Plane</a:t>
              </a:r>
            </a:p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Vendor B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F77CD58-1EFA-084C-876E-0FD68AA569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4730" y="3596948"/>
              <a:ext cx="1" cy="1078512"/>
            </a:xfrm>
            <a:prstGeom prst="line">
              <a:avLst/>
            </a:prstGeom>
            <a:ln w="38100" cap="rnd">
              <a:solidFill>
                <a:schemeClr val="bg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7AF1355-C6C4-1040-91F3-9455EA49C928}"/>
              </a:ext>
            </a:extLst>
          </p:cNvPr>
          <p:cNvSpPr/>
          <p:nvPr/>
        </p:nvSpPr>
        <p:spPr>
          <a:xfrm>
            <a:off x="6993228" y="5424201"/>
            <a:ext cx="3361386" cy="1007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Disaggregated open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multi-vendor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router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6DB7B5-9620-1545-8256-83854E61F4F8}"/>
              </a:ext>
            </a:extLst>
          </p:cNvPr>
          <p:cNvSpPr/>
          <p:nvPr/>
        </p:nvSpPr>
        <p:spPr>
          <a:xfrm>
            <a:off x="7877469" y="2889581"/>
            <a:ext cx="2427798" cy="1007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>
                <a:latin typeface="Avenir Book" panose="02000503020000020003" pitchFamily="2" charset="0"/>
              </a:rPr>
              <a:t>Open Interface</a:t>
            </a:r>
          </a:p>
        </p:txBody>
      </p:sp>
    </p:spTree>
    <p:extLst>
      <p:ext uri="{BB962C8B-B14F-4D97-AF65-F5344CB8AC3E}">
        <p14:creationId xmlns:p14="http://schemas.microsoft.com/office/powerpoint/2010/main" val="3326746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FF8C-E311-0046-AD59-CB81B9A0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“Standard” control plane - data plane interfaces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EA38E-7C62-444A-8455-359DE456E7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EA784-B449-A64C-87CE-DD4260C33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E9C7E-20FD-2B4C-BB08-EE9252758D4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372D60-DBE1-2A4A-BB27-CD8CE856D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39" r="15244"/>
          <a:stretch/>
        </p:blipFill>
        <p:spPr>
          <a:xfrm>
            <a:off x="708863" y="1330928"/>
            <a:ext cx="2525523" cy="2098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A16078-D998-314F-AC60-FF1CA2740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111" y="1300780"/>
            <a:ext cx="2768250" cy="14392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14D455-9472-974A-A677-B25659AB3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108" y="1403004"/>
            <a:ext cx="3195812" cy="1385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AA6743-BB58-244D-A4E3-C1774AACF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108" y="4008764"/>
            <a:ext cx="3218671" cy="15087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8A7478-A378-7347-97C4-EAC064592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4360" y="4008764"/>
            <a:ext cx="2768250" cy="146631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9719F39-5ABD-5B4B-BA55-42F713271C99}"/>
              </a:ext>
            </a:extLst>
          </p:cNvPr>
          <p:cNvSpPr txBox="1">
            <a:spLocks/>
          </p:cNvSpPr>
          <p:nvPr/>
        </p:nvSpPr>
        <p:spPr>
          <a:xfrm>
            <a:off x="4798529" y="5475076"/>
            <a:ext cx="2200759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haroni" panose="020F0502020204030204" pitchFamily="34" charset="0"/>
                <a:cs typeface="Aharoni" panose="020F0502020204030204" pitchFamily="34" charset="0"/>
              </a:rPr>
              <a:t>ForCES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E18A745-9FEC-5942-A38B-1C98A7113F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780" b="17118"/>
          <a:stretch/>
        </p:blipFill>
        <p:spPr>
          <a:xfrm>
            <a:off x="847221" y="4028524"/>
            <a:ext cx="2350611" cy="171835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E4D6EE4-868D-F248-AEEA-217F8F192009}"/>
              </a:ext>
            </a:extLst>
          </p:cNvPr>
          <p:cNvSpPr txBox="1">
            <a:spLocks/>
          </p:cNvSpPr>
          <p:nvPr/>
        </p:nvSpPr>
        <p:spPr>
          <a:xfrm>
            <a:off x="4334360" y="2861799"/>
            <a:ext cx="2768250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NETLINK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BF77DC-C641-5042-9647-B8A5C24F05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4360" y="2881172"/>
            <a:ext cx="583673" cy="64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10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 runtime project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8B1E7D-C292-BA4A-8A10-C6B267DE3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3" y="1276994"/>
            <a:ext cx="11190663" cy="48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01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plane versus data plane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090392-D774-C947-81A7-63745B9A9743}"/>
              </a:ext>
            </a:extLst>
          </p:cNvPr>
          <p:cNvSpPr/>
          <p:nvPr/>
        </p:nvSpPr>
        <p:spPr>
          <a:xfrm>
            <a:off x="929390" y="1588957"/>
            <a:ext cx="3717561" cy="422722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Router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38C96-58D8-3242-94B0-6FFB03DF895F}"/>
              </a:ext>
            </a:extLst>
          </p:cNvPr>
          <p:cNvSpPr/>
          <p:nvPr/>
        </p:nvSpPr>
        <p:spPr>
          <a:xfrm>
            <a:off x="1252926" y="2323340"/>
            <a:ext cx="3070485" cy="127360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Control Plane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(software)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2E7FF-6494-8E46-9D65-F174B688D4DF}"/>
              </a:ext>
            </a:extLst>
          </p:cNvPr>
          <p:cNvSpPr/>
          <p:nvPr/>
        </p:nvSpPr>
        <p:spPr>
          <a:xfrm>
            <a:off x="1252926" y="4163322"/>
            <a:ext cx="3070485" cy="127360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Data Plane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(usually hardware)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3D903E-DDAB-2A44-9C58-1346272DC14F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788169" y="3596949"/>
            <a:ext cx="0" cy="566373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5512CC15-6A0B-764D-A5A9-078AEF260C41}"/>
              </a:ext>
            </a:extLst>
          </p:cNvPr>
          <p:cNvSpPr txBox="1">
            <a:spLocks/>
          </p:cNvSpPr>
          <p:nvPr/>
        </p:nvSpPr>
        <p:spPr>
          <a:xfrm>
            <a:off x="4804473" y="1688012"/>
            <a:ext cx="7175717" cy="21921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Control plane</a:t>
            </a:r>
          </a:p>
          <a:p>
            <a:r>
              <a:rPr lang="en-US" sz="2000" dirty="0"/>
              <a:t>Discover network topology and resources</a:t>
            </a:r>
          </a:p>
          <a:p>
            <a:r>
              <a:rPr lang="en-US" sz="2000" dirty="0"/>
              <a:t>Program the forwarding plane (e.g. forwarding table)</a:t>
            </a:r>
          </a:p>
          <a:p>
            <a:r>
              <a:rPr lang="en-US" sz="2000" dirty="0"/>
              <a:t>Flexibility is main concern</a:t>
            </a:r>
          </a:p>
          <a:p>
            <a:r>
              <a:rPr lang="en-US" sz="2000" dirty="0"/>
              <a:t>Software on general purpose OS and CPU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4AB95616-B068-E046-9086-E6A06F697526}"/>
              </a:ext>
            </a:extLst>
          </p:cNvPr>
          <p:cNvSpPr txBox="1">
            <a:spLocks/>
          </p:cNvSpPr>
          <p:nvPr/>
        </p:nvSpPr>
        <p:spPr>
          <a:xfrm>
            <a:off x="4804473" y="4022181"/>
            <a:ext cx="7175717" cy="21921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Data plane (aka forwarding plane)</a:t>
            </a:r>
          </a:p>
          <a:p>
            <a:r>
              <a:rPr lang="en-US" sz="2000" dirty="0"/>
              <a:t>Forward packets</a:t>
            </a:r>
          </a:p>
          <a:p>
            <a:r>
              <a:rPr lang="en-US" sz="2000" dirty="0"/>
              <a:t>Using the forwarding table populated by the control plane</a:t>
            </a:r>
          </a:p>
          <a:p>
            <a:r>
              <a:rPr lang="en-US" sz="2000" dirty="0"/>
              <a:t>Speed is main concern</a:t>
            </a:r>
          </a:p>
          <a:p>
            <a:r>
              <a:rPr lang="en-US" sz="2000" dirty="0"/>
              <a:t>Fixed-function hardware, programmable hardware, software</a:t>
            </a:r>
          </a:p>
        </p:txBody>
      </p:sp>
    </p:spTree>
    <p:extLst>
      <p:ext uri="{BB962C8B-B14F-4D97-AF65-F5344CB8AC3E}">
        <p14:creationId xmlns:p14="http://schemas.microsoft.com/office/powerpoint/2010/main" val="3871681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Section 5</a:t>
            </a:r>
            <a:br>
              <a:rPr lang="en-US" dirty="0"/>
            </a:br>
            <a:r>
              <a:rPr lang="en-US" sz="6000" dirty="0"/>
              <a:t>Programmable quantum data plane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7749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89260"/>
            <a:ext cx="11333746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Quantum planes (centralized control plane)</a:t>
            </a:r>
            <a:br>
              <a:rPr lang="en-US" dirty="0"/>
            </a:br>
            <a:r>
              <a:rPr lang="en-US" sz="2700" dirty="0"/>
              <a:t>Helpful to think of RWA in OTN networks as an analogy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CBE7F37-EBC9-E146-8021-C2F3D92A7323}"/>
              </a:ext>
            </a:extLst>
          </p:cNvPr>
          <p:cNvGrpSpPr/>
          <p:nvPr/>
        </p:nvGrpSpPr>
        <p:grpSpPr>
          <a:xfrm>
            <a:off x="409073" y="3763459"/>
            <a:ext cx="1663115" cy="2580359"/>
            <a:chOff x="2443936" y="2030278"/>
            <a:chExt cx="1663115" cy="258035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0AF04D7-6BA1-DB42-B5EF-EF723986970F}"/>
                </a:ext>
              </a:extLst>
            </p:cNvPr>
            <p:cNvSpPr/>
            <p:nvPr/>
          </p:nvSpPr>
          <p:spPr>
            <a:xfrm>
              <a:off x="2443936" y="2030278"/>
              <a:ext cx="1663115" cy="258035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 </a:t>
              </a:r>
            </a:p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Forwarding Element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0DCE981-9963-6245-BAED-B9C1390A6172}"/>
                </a:ext>
              </a:extLst>
            </p:cNvPr>
            <p:cNvSpPr/>
            <p:nvPr/>
          </p:nvSpPr>
          <p:spPr>
            <a:xfrm>
              <a:off x="2589461" y="3265570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Classical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1991714-B8C7-1A44-A7EC-183CE58E0904}"/>
                </a:ext>
              </a:extLst>
            </p:cNvPr>
            <p:cNvSpPr/>
            <p:nvPr/>
          </p:nvSpPr>
          <p:spPr>
            <a:xfrm>
              <a:off x="2589461" y="3914326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AB726AF-6C6E-F34E-B2F9-A82FE24EBF0C}"/>
                </a:ext>
              </a:extLst>
            </p:cNvPr>
            <p:cNvSpPr/>
            <p:nvPr/>
          </p:nvSpPr>
          <p:spPr>
            <a:xfrm>
              <a:off x="2589461" y="2616814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Service Plane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4EF25AD-5458-0A40-B140-84EFF3F7381F}"/>
              </a:ext>
            </a:extLst>
          </p:cNvPr>
          <p:cNvGrpSpPr/>
          <p:nvPr/>
        </p:nvGrpSpPr>
        <p:grpSpPr>
          <a:xfrm>
            <a:off x="5753406" y="3763459"/>
            <a:ext cx="1663115" cy="2580359"/>
            <a:chOff x="2443936" y="2030278"/>
            <a:chExt cx="1663115" cy="258035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839C320-FABB-D14D-9FDC-A0DE20F0BC40}"/>
                </a:ext>
              </a:extLst>
            </p:cNvPr>
            <p:cNvSpPr/>
            <p:nvPr/>
          </p:nvSpPr>
          <p:spPr>
            <a:xfrm>
              <a:off x="2443936" y="2030278"/>
              <a:ext cx="1663115" cy="258035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 </a:t>
              </a:r>
            </a:p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Forwarding Element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CB99981-69EC-5540-8E78-31373D8F4966}"/>
                </a:ext>
              </a:extLst>
            </p:cNvPr>
            <p:cNvSpPr/>
            <p:nvPr/>
          </p:nvSpPr>
          <p:spPr>
            <a:xfrm>
              <a:off x="2589461" y="3265570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Classical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D36112A-1558-AB4A-8048-5FEAFE123188}"/>
                </a:ext>
              </a:extLst>
            </p:cNvPr>
            <p:cNvSpPr/>
            <p:nvPr/>
          </p:nvSpPr>
          <p:spPr>
            <a:xfrm>
              <a:off x="2589461" y="3914326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B812DFE-B81A-8140-9FA3-40B9952C132D}"/>
                </a:ext>
              </a:extLst>
            </p:cNvPr>
            <p:cNvSpPr/>
            <p:nvPr/>
          </p:nvSpPr>
          <p:spPr>
            <a:xfrm>
              <a:off x="2589461" y="2616814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Service Plane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C8F085A-53AE-524A-B4ED-7B3B69D23F52}"/>
              </a:ext>
            </a:extLst>
          </p:cNvPr>
          <p:cNvGrpSpPr/>
          <p:nvPr/>
        </p:nvGrpSpPr>
        <p:grpSpPr>
          <a:xfrm>
            <a:off x="3056760" y="2534559"/>
            <a:ext cx="1663115" cy="2580359"/>
            <a:chOff x="2443936" y="2030278"/>
            <a:chExt cx="1663115" cy="258035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4C41B4C-19A4-E24C-A4F6-24531F719EA7}"/>
                </a:ext>
              </a:extLst>
            </p:cNvPr>
            <p:cNvSpPr/>
            <p:nvPr/>
          </p:nvSpPr>
          <p:spPr>
            <a:xfrm>
              <a:off x="2443936" y="2030278"/>
              <a:ext cx="1663115" cy="258035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 </a:t>
              </a:r>
            </a:p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Forwarding Element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695EB35-2453-D440-B914-4CB16EA85CE1}"/>
                </a:ext>
              </a:extLst>
            </p:cNvPr>
            <p:cNvSpPr/>
            <p:nvPr/>
          </p:nvSpPr>
          <p:spPr>
            <a:xfrm>
              <a:off x="2589461" y="3265570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Classical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AD1886B-72DD-E640-9057-06FE7E12B13C}"/>
                </a:ext>
              </a:extLst>
            </p:cNvPr>
            <p:cNvSpPr/>
            <p:nvPr/>
          </p:nvSpPr>
          <p:spPr>
            <a:xfrm>
              <a:off x="2589461" y="3914326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49097B1-F8D5-B341-9E2D-9990C45F70D9}"/>
                </a:ext>
              </a:extLst>
            </p:cNvPr>
            <p:cNvSpPr/>
            <p:nvPr/>
          </p:nvSpPr>
          <p:spPr>
            <a:xfrm>
              <a:off x="2589461" y="2616814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Service Plane</a:t>
              </a:r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F9DF323-E29F-314F-B4AE-2F11E99AEE9D}"/>
              </a:ext>
            </a:extLst>
          </p:cNvPr>
          <p:cNvCxnSpPr>
            <a:cxnSpLocks/>
            <a:stCxn id="50" idx="1"/>
            <a:endCxn id="34" idx="3"/>
          </p:cNvCxnSpPr>
          <p:nvPr/>
        </p:nvCxnSpPr>
        <p:spPr>
          <a:xfrm flipH="1">
            <a:off x="1935688" y="4705039"/>
            <a:ext cx="1266597" cy="122890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877638E-EF18-F548-8C0F-4EB7E4248DA7}"/>
              </a:ext>
            </a:extLst>
          </p:cNvPr>
          <p:cNvCxnSpPr>
            <a:cxnSpLocks/>
            <a:stCxn id="50" idx="3"/>
            <a:endCxn id="45" idx="1"/>
          </p:cNvCxnSpPr>
          <p:nvPr/>
        </p:nvCxnSpPr>
        <p:spPr>
          <a:xfrm>
            <a:off x="4583375" y="4705039"/>
            <a:ext cx="1315556" cy="122890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F2BDBEA-218A-B64E-A81A-92700606E9ED}"/>
              </a:ext>
            </a:extLst>
          </p:cNvPr>
          <p:cNvCxnSpPr>
            <a:cxnSpLocks/>
            <a:stCxn id="33" idx="3"/>
            <a:endCxn id="49" idx="1"/>
          </p:cNvCxnSpPr>
          <p:nvPr/>
        </p:nvCxnSpPr>
        <p:spPr>
          <a:xfrm flipV="1">
            <a:off x="1935688" y="4056283"/>
            <a:ext cx="1266597" cy="122890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9D379B3-2489-4343-BE6F-6797284AFECE}"/>
              </a:ext>
            </a:extLst>
          </p:cNvPr>
          <p:cNvCxnSpPr>
            <a:cxnSpLocks/>
            <a:stCxn id="49" idx="3"/>
            <a:endCxn id="44" idx="1"/>
          </p:cNvCxnSpPr>
          <p:nvPr/>
        </p:nvCxnSpPr>
        <p:spPr>
          <a:xfrm>
            <a:off x="4583375" y="4056283"/>
            <a:ext cx="1315556" cy="122890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CBD8D17-BF86-1D47-9C0F-DD7F74C9D47D}"/>
              </a:ext>
            </a:extLst>
          </p:cNvPr>
          <p:cNvCxnSpPr>
            <a:cxnSpLocks/>
            <a:stCxn id="34" idx="3"/>
            <a:endCxn id="45" idx="1"/>
          </p:cNvCxnSpPr>
          <p:nvPr/>
        </p:nvCxnSpPr>
        <p:spPr>
          <a:xfrm>
            <a:off x="1935688" y="5933939"/>
            <a:ext cx="3963243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10C679C-953F-6343-B4AA-993570487016}"/>
              </a:ext>
            </a:extLst>
          </p:cNvPr>
          <p:cNvCxnSpPr>
            <a:cxnSpLocks/>
            <a:stCxn id="33" idx="3"/>
            <a:endCxn id="44" idx="1"/>
          </p:cNvCxnSpPr>
          <p:nvPr/>
        </p:nvCxnSpPr>
        <p:spPr>
          <a:xfrm>
            <a:off x="1935688" y="5285183"/>
            <a:ext cx="3963243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FF1FE9E-367B-E14C-9D37-8684693B9263}"/>
              </a:ext>
            </a:extLst>
          </p:cNvPr>
          <p:cNvGrpSpPr/>
          <p:nvPr/>
        </p:nvGrpSpPr>
        <p:grpSpPr>
          <a:xfrm>
            <a:off x="409073" y="1160597"/>
            <a:ext cx="7007448" cy="890200"/>
            <a:chOff x="929390" y="1588957"/>
            <a:chExt cx="3717561" cy="215158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2C42B6-AA71-3346-B6E4-C83D182F4CCE}"/>
                </a:ext>
              </a:extLst>
            </p:cNvPr>
            <p:cNvSpPr/>
            <p:nvPr/>
          </p:nvSpPr>
          <p:spPr>
            <a:xfrm>
              <a:off x="929390" y="1588957"/>
              <a:ext cx="3717561" cy="2151583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 Controller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8C3677F-6FF1-D34A-9E87-842598F23846}"/>
                </a:ext>
              </a:extLst>
            </p:cNvPr>
            <p:cNvSpPr/>
            <p:nvPr/>
          </p:nvSpPr>
          <p:spPr>
            <a:xfrm>
              <a:off x="1006594" y="2435717"/>
              <a:ext cx="3567942" cy="90353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Control Plane</a:t>
              </a:r>
            </a:p>
          </p:txBody>
        </p: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A29D3FC-AE6C-BD4D-B3BF-AC464A45D2D8}"/>
              </a:ext>
            </a:extLst>
          </p:cNvPr>
          <p:cNvCxnSpPr>
            <a:cxnSpLocks/>
          </p:cNvCxnSpPr>
          <p:nvPr/>
        </p:nvCxnSpPr>
        <p:spPr>
          <a:xfrm>
            <a:off x="1317764" y="2061275"/>
            <a:ext cx="0" cy="1708576"/>
          </a:xfrm>
          <a:prstGeom prst="line">
            <a:avLst/>
          </a:prstGeom>
          <a:ln w="254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9F3D2C2-DDFF-B244-ABD5-C8D4D4D417AE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3888318" y="2076773"/>
            <a:ext cx="0" cy="457786"/>
          </a:xfrm>
          <a:prstGeom prst="line">
            <a:avLst/>
          </a:prstGeom>
          <a:ln w="254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FDD10F1-C598-A145-B0EA-4438301A2244}"/>
              </a:ext>
            </a:extLst>
          </p:cNvPr>
          <p:cNvCxnSpPr>
            <a:cxnSpLocks/>
          </p:cNvCxnSpPr>
          <p:nvPr/>
        </p:nvCxnSpPr>
        <p:spPr>
          <a:xfrm>
            <a:off x="6615602" y="2061275"/>
            <a:ext cx="0" cy="1708576"/>
          </a:xfrm>
          <a:prstGeom prst="line">
            <a:avLst/>
          </a:prstGeom>
          <a:ln w="254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itle 1">
            <a:extLst>
              <a:ext uri="{FF2B5EF4-FFF2-40B4-BE49-F238E27FC236}">
                <a16:creationId xmlns:a16="http://schemas.microsoft.com/office/drawing/2014/main" id="{EEBB6FC7-D521-434E-8872-23E5B7B18F08}"/>
              </a:ext>
            </a:extLst>
          </p:cNvPr>
          <p:cNvSpPr txBox="1">
            <a:spLocks/>
          </p:cNvSpPr>
          <p:nvPr/>
        </p:nvSpPr>
        <p:spPr>
          <a:xfrm>
            <a:off x="7552879" y="1174319"/>
            <a:ext cx="4752120" cy="17085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b="1" dirty="0"/>
              <a:t>Aware of end-to-end network service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r>
              <a:rPr lang="en-US" sz="1800" dirty="0"/>
              <a:t>Aware of full traffic demand matrix (rate)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r>
              <a:rPr lang="en-US" sz="1800" dirty="0"/>
              <a:t>Aware of required fidelity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r>
              <a:rPr lang="en-US" sz="1800" dirty="0"/>
              <a:t>Aware of technology model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r>
              <a:rPr lang="en-US" sz="1800" dirty="0"/>
              <a:t>Computes optimal paths and schedules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r>
              <a:rPr lang="en-US" sz="1800" dirty="0"/>
              <a:t>Translates to network primitives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60020" indent="-16002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72621DE0-8109-B14A-A3E2-28A0AC738F25}"/>
              </a:ext>
            </a:extLst>
          </p:cNvPr>
          <p:cNvSpPr txBox="1">
            <a:spLocks/>
          </p:cNvSpPr>
          <p:nvPr/>
        </p:nvSpPr>
        <p:spPr>
          <a:xfrm>
            <a:off x="3294019" y="5985228"/>
            <a:ext cx="2230763" cy="36512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200" dirty="0"/>
              <a:t>Heralding station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AAFED73-7386-BD4C-98C2-3FD2DB7A11F2}"/>
              </a:ext>
            </a:extLst>
          </p:cNvPr>
          <p:cNvSpPr/>
          <p:nvPr/>
        </p:nvSpPr>
        <p:spPr>
          <a:xfrm rot="16200000">
            <a:off x="3517544" y="5514297"/>
            <a:ext cx="779171" cy="1824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endParaRPr lang="en-US" sz="1200" dirty="0">
              <a:latin typeface="Avenir Book" panose="02000503020000020003" pitchFamily="2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66E27F1-79E2-3342-8DD9-3539F1964915}"/>
              </a:ext>
            </a:extLst>
          </p:cNvPr>
          <p:cNvSpPr/>
          <p:nvPr/>
        </p:nvSpPr>
        <p:spPr>
          <a:xfrm rot="13487612">
            <a:off x="2321639" y="4831626"/>
            <a:ext cx="625091" cy="1824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endParaRPr lang="en-US" sz="1200" dirty="0">
              <a:latin typeface="Avenir Book" panose="02000503020000020003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89D76A3-25D1-8D45-98BC-8457CAB38063}"/>
              </a:ext>
            </a:extLst>
          </p:cNvPr>
          <p:cNvSpPr/>
          <p:nvPr/>
        </p:nvSpPr>
        <p:spPr>
          <a:xfrm rot="8112388" flipV="1">
            <a:off x="4862275" y="4836605"/>
            <a:ext cx="625091" cy="1824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endParaRPr lang="en-US" sz="1200" dirty="0">
              <a:latin typeface="Avenir Book" panose="02000503020000020003" pitchFamily="2" charset="0"/>
            </a:endParaRPr>
          </a:p>
        </p:txBody>
      </p:sp>
      <p:sp>
        <p:nvSpPr>
          <p:cNvPr id="83" name="Title 1">
            <a:extLst>
              <a:ext uri="{FF2B5EF4-FFF2-40B4-BE49-F238E27FC236}">
                <a16:creationId xmlns:a16="http://schemas.microsoft.com/office/drawing/2014/main" id="{9476A400-6BB9-244E-A53E-E1C27C5AE84C}"/>
              </a:ext>
            </a:extLst>
          </p:cNvPr>
          <p:cNvSpPr txBox="1">
            <a:spLocks/>
          </p:cNvSpPr>
          <p:nvPr/>
        </p:nvSpPr>
        <p:spPr>
          <a:xfrm>
            <a:off x="7505152" y="3707033"/>
            <a:ext cx="4752120" cy="28193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b="1" dirty="0"/>
              <a:t>Implements local behavior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r>
              <a:rPr lang="en-US" sz="1800" dirty="0"/>
              <a:t>Expressed in simple primitives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r>
              <a:rPr lang="en-US" sz="1800" dirty="0"/>
              <a:t>Two data planes: classical and quantum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r>
              <a:rPr lang="en-US" sz="1800" dirty="0"/>
              <a:t>Data plane will probably be modeled using state machines and scheduled timeslots to drive entanglement attempts and local operations (e.g. swap attempts)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r>
              <a:rPr lang="en-US" sz="1800" dirty="0"/>
              <a:t>Something akin to “service plane” probably needed to implement stateful datalink protocols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85" name="Title 1">
            <a:extLst>
              <a:ext uri="{FF2B5EF4-FFF2-40B4-BE49-F238E27FC236}">
                <a16:creationId xmlns:a16="http://schemas.microsoft.com/office/drawing/2014/main" id="{91583CBD-CDF4-D24D-AD8C-056D241B04E4}"/>
              </a:ext>
            </a:extLst>
          </p:cNvPr>
          <p:cNvSpPr txBox="1">
            <a:spLocks/>
          </p:cNvSpPr>
          <p:nvPr/>
        </p:nvSpPr>
        <p:spPr>
          <a:xfrm>
            <a:off x="6615602" y="2795108"/>
            <a:ext cx="4752120" cy="106973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b="1" dirty="0"/>
              <a:t>Interface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r>
              <a:rPr lang="en-US" sz="1800" dirty="0"/>
              <a:t>Some protocol to program primitives into data plane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60020" indent="-16002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37852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1D9C39E9-0E92-1548-9E52-93BC18BBA412}"/>
              </a:ext>
            </a:extLst>
          </p:cNvPr>
          <p:cNvGrpSpPr/>
          <p:nvPr/>
        </p:nvGrpSpPr>
        <p:grpSpPr>
          <a:xfrm>
            <a:off x="3047354" y="1611804"/>
            <a:ext cx="1663115" cy="3460923"/>
            <a:chOff x="409073" y="2882895"/>
            <a:chExt cx="1663115" cy="346092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9EC6B5-FC75-A34A-9338-DEAB2CAA69E8}"/>
                </a:ext>
              </a:extLst>
            </p:cNvPr>
            <p:cNvSpPr/>
            <p:nvPr/>
          </p:nvSpPr>
          <p:spPr>
            <a:xfrm>
              <a:off x="409073" y="2882895"/>
              <a:ext cx="1663115" cy="3460923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 </a:t>
              </a:r>
            </a:p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Forwarding Element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FABCDF7-D976-1A47-BFA2-1C7535C48B75}"/>
                </a:ext>
              </a:extLst>
            </p:cNvPr>
            <p:cNvSpPr/>
            <p:nvPr/>
          </p:nvSpPr>
          <p:spPr>
            <a:xfrm>
              <a:off x="554598" y="4998751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Classical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DA9EA4D-54F5-ED4D-B419-80C80DE014EA}"/>
                </a:ext>
              </a:extLst>
            </p:cNvPr>
            <p:cNvSpPr/>
            <p:nvPr/>
          </p:nvSpPr>
          <p:spPr>
            <a:xfrm>
              <a:off x="554598" y="5647507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375ED9E-B64D-2243-85D0-D156481BA7BE}"/>
                </a:ext>
              </a:extLst>
            </p:cNvPr>
            <p:cNvSpPr/>
            <p:nvPr/>
          </p:nvSpPr>
          <p:spPr>
            <a:xfrm>
              <a:off x="554598" y="4349995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Service Plane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90B9A55-A4EE-E54A-87F4-D29702FBCED1}"/>
                </a:ext>
              </a:extLst>
            </p:cNvPr>
            <p:cNvSpPr/>
            <p:nvPr/>
          </p:nvSpPr>
          <p:spPr>
            <a:xfrm>
              <a:off x="554027" y="3448799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Control</a:t>
              </a:r>
            </a:p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Plane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32634CF-51F4-FB41-B368-766B4E8BB109}"/>
                </a:ext>
              </a:extLst>
            </p:cNvPr>
            <p:cNvCxnSpPr>
              <a:cxnSpLocks/>
            </p:cNvCxnSpPr>
            <p:nvPr/>
          </p:nvCxnSpPr>
          <p:spPr>
            <a:xfrm>
              <a:off x="1240630" y="4056283"/>
              <a:ext cx="0" cy="224772"/>
            </a:xfrm>
            <a:prstGeom prst="line">
              <a:avLst/>
            </a:prstGeom>
            <a:ln w="25400" cap="rnd">
              <a:solidFill>
                <a:schemeClr val="tx2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4F252AF-46A4-D34C-9680-F1660514CBBA}"/>
              </a:ext>
            </a:extLst>
          </p:cNvPr>
          <p:cNvGrpSpPr/>
          <p:nvPr/>
        </p:nvGrpSpPr>
        <p:grpSpPr>
          <a:xfrm>
            <a:off x="5761194" y="2889161"/>
            <a:ext cx="1663115" cy="3460923"/>
            <a:chOff x="409073" y="2882895"/>
            <a:chExt cx="1663115" cy="3460923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93A9D60-BFF2-8342-8B3A-E76C2193B598}"/>
                </a:ext>
              </a:extLst>
            </p:cNvPr>
            <p:cNvSpPr/>
            <p:nvPr/>
          </p:nvSpPr>
          <p:spPr>
            <a:xfrm>
              <a:off x="409073" y="2882895"/>
              <a:ext cx="1663115" cy="3460923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 </a:t>
              </a:r>
            </a:p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Forwarding Element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1606FE7-0E60-6D46-840B-88E164D0562F}"/>
                </a:ext>
              </a:extLst>
            </p:cNvPr>
            <p:cNvSpPr/>
            <p:nvPr/>
          </p:nvSpPr>
          <p:spPr>
            <a:xfrm>
              <a:off x="554598" y="4998751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Classical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C2270D0-CAFE-1E4B-BDC5-2511D47003CA}"/>
                </a:ext>
              </a:extLst>
            </p:cNvPr>
            <p:cNvSpPr/>
            <p:nvPr/>
          </p:nvSpPr>
          <p:spPr>
            <a:xfrm>
              <a:off x="554598" y="5647507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F57A7D2-322E-8349-8D4A-C300E9E21691}"/>
                </a:ext>
              </a:extLst>
            </p:cNvPr>
            <p:cNvSpPr/>
            <p:nvPr/>
          </p:nvSpPr>
          <p:spPr>
            <a:xfrm>
              <a:off x="554598" y="4349995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Service Plane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ABE3838-4C9E-404F-8AD4-1A901B3D2A21}"/>
                </a:ext>
              </a:extLst>
            </p:cNvPr>
            <p:cNvSpPr/>
            <p:nvPr/>
          </p:nvSpPr>
          <p:spPr>
            <a:xfrm>
              <a:off x="554027" y="3448799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Control</a:t>
              </a:r>
            </a:p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Plane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04CDD0B-3A87-EA48-B924-CC27122F135F}"/>
                </a:ext>
              </a:extLst>
            </p:cNvPr>
            <p:cNvCxnSpPr>
              <a:cxnSpLocks/>
            </p:cNvCxnSpPr>
            <p:nvPr/>
          </p:nvCxnSpPr>
          <p:spPr>
            <a:xfrm>
              <a:off x="1240630" y="4056283"/>
              <a:ext cx="0" cy="224772"/>
            </a:xfrm>
            <a:prstGeom prst="line">
              <a:avLst/>
            </a:prstGeom>
            <a:ln w="25400" cap="rnd">
              <a:solidFill>
                <a:schemeClr val="tx2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89260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Quantum planes (distributed control plane)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F9DF323-E29F-314F-B4AE-2F11E99AEE9D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1935688" y="4705039"/>
            <a:ext cx="1266597" cy="122890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877638E-EF18-F548-8C0F-4EB7E4248DA7}"/>
              </a:ext>
            </a:extLst>
          </p:cNvPr>
          <p:cNvCxnSpPr>
            <a:cxnSpLocks/>
          </p:cNvCxnSpPr>
          <p:nvPr/>
        </p:nvCxnSpPr>
        <p:spPr>
          <a:xfrm>
            <a:off x="4583375" y="4705039"/>
            <a:ext cx="1315556" cy="122890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F2BDBEA-218A-B64E-A81A-92700606E9ED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1935688" y="4056283"/>
            <a:ext cx="1266597" cy="122890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9D379B3-2489-4343-BE6F-6797284AFECE}"/>
              </a:ext>
            </a:extLst>
          </p:cNvPr>
          <p:cNvCxnSpPr>
            <a:cxnSpLocks/>
          </p:cNvCxnSpPr>
          <p:nvPr/>
        </p:nvCxnSpPr>
        <p:spPr>
          <a:xfrm>
            <a:off x="4583375" y="4056283"/>
            <a:ext cx="1315556" cy="122890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CBD8D17-BF86-1D47-9C0F-DD7F74C9D47D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1935688" y="5933939"/>
            <a:ext cx="3963243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10C679C-953F-6343-B4AA-993570487016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935688" y="5285183"/>
            <a:ext cx="3963243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itle 1">
            <a:extLst>
              <a:ext uri="{FF2B5EF4-FFF2-40B4-BE49-F238E27FC236}">
                <a16:creationId xmlns:a16="http://schemas.microsoft.com/office/drawing/2014/main" id="{72621DE0-8109-B14A-A3E2-28A0AC738F25}"/>
              </a:ext>
            </a:extLst>
          </p:cNvPr>
          <p:cNvSpPr txBox="1">
            <a:spLocks/>
          </p:cNvSpPr>
          <p:nvPr/>
        </p:nvSpPr>
        <p:spPr>
          <a:xfrm>
            <a:off x="3294019" y="5985228"/>
            <a:ext cx="2230763" cy="36512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200" dirty="0"/>
              <a:t>Heralding station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AAFED73-7386-BD4C-98C2-3FD2DB7A11F2}"/>
              </a:ext>
            </a:extLst>
          </p:cNvPr>
          <p:cNvSpPr/>
          <p:nvPr/>
        </p:nvSpPr>
        <p:spPr>
          <a:xfrm rot="16200000">
            <a:off x="3517544" y="5514297"/>
            <a:ext cx="779171" cy="1824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endParaRPr lang="en-US" sz="1200" dirty="0">
              <a:latin typeface="Avenir Book" panose="02000503020000020003" pitchFamily="2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66E27F1-79E2-3342-8DD9-3539F1964915}"/>
              </a:ext>
            </a:extLst>
          </p:cNvPr>
          <p:cNvSpPr/>
          <p:nvPr/>
        </p:nvSpPr>
        <p:spPr>
          <a:xfrm rot="13487612">
            <a:off x="2321639" y="4831626"/>
            <a:ext cx="625091" cy="1824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endParaRPr lang="en-US" sz="1200" dirty="0">
              <a:latin typeface="Avenir Book" panose="02000503020000020003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89D76A3-25D1-8D45-98BC-8457CAB38063}"/>
              </a:ext>
            </a:extLst>
          </p:cNvPr>
          <p:cNvSpPr/>
          <p:nvPr/>
        </p:nvSpPr>
        <p:spPr>
          <a:xfrm rot="8112388" flipV="1">
            <a:off x="4862275" y="4836605"/>
            <a:ext cx="625091" cy="1824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endParaRPr lang="en-US" sz="1200" dirty="0">
              <a:latin typeface="Avenir Book" panose="02000503020000020003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1E99A2-0972-C14C-B2B4-A4F4E9A99B1C}"/>
              </a:ext>
            </a:extLst>
          </p:cNvPr>
          <p:cNvGrpSpPr/>
          <p:nvPr/>
        </p:nvGrpSpPr>
        <p:grpSpPr>
          <a:xfrm>
            <a:off x="409073" y="2882895"/>
            <a:ext cx="1663115" cy="3460923"/>
            <a:chOff x="409073" y="2882895"/>
            <a:chExt cx="1663115" cy="346092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0AF04D7-6BA1-DB42-B5EF-EF723986970F}"/>
                </a:ext>
              </a:extLst>
            </p:cNvPr>
            <p:cNvSpPr/>
            <p:nvPr/>
          </p:nvSpPr>
          <p:spPr>
            <a:xfrm>
              <a:off x="409073" y="2882895"/>
              <a:ext cx="1663115" cy="3460923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 </a:t>
              </a:r>
            </a:p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Forwarding Element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0DCE981-9963-6245-BAED-B9C1390A6172}"/>
                </a:ext>
              </a:extLst>
            </p:cNvPr>
            <p:cNvSpPr/>
            <p:nvPr/>
          </p:nvSpPr>
          <p:spPr>
            <a:xfrm>
              <a:off x="554598" y="4998751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Classical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1991714-B8C7-1A44-A7EC-183CE58E0904}"/>
                </a:ext>
              </a:extLst>
            </p:cNvPr>
            <p:cNvSpPr/>
            <p:nvPr/>
          </p:nvSpPr>
          <p:spPr>
            <a:xfrm>
              <a:off x="554598" y="5647507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AB726AF-6C6E-F34E-B2F9-A82FE24EBF0C}"/>
                </a:ext>
              </a:extLst>
            </p:cNvPr>
            <p:cNvSpPr/>
            <p:nvPr/>
          </p:nvSpPr>
          <p:spPr>
            <a:xfrm>
              <a:off x="554598" y="4349995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Service Plane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5E1D2F6-C10E-8043-ABB8-B9DA059DBC70}"/>
                </a:ext>
              </a:extLst>
            </p:cNvPr>
            <p:cNvSpPr/>
            <p:nvPr/>
          </p:nvSpPr>
          <p:spPr>
            <a:xfrm>
              <a:off x="554027" y="3448799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Control</a:t>
              </a:r>
            </a:p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Plane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9F7C9F1-AA2B-F140-8EC4-D6CE67C128DB}"/>
                </a:ext>
              </a:extLst>
            </p:cNvPr>
            <p:cNvCxnSpPr>
              <a:cxnSpLocks/>
            </p:cNvCxnSpPr>
            <p:nvPr/>
          </p:nvCxnSpPr>
          <p:spPr>
            <a:xfrm>
              <a:off x="1240630" y="4056283"/>
              <a:ext cx="0" cy="224772"/>
            </a:xfrm>
            <a:prstGeom prst="line">
              <a:avLst/>
            </a:prstGeom>
            <a:ln w="25400" cap="rnd">
              <a:solidFill>
                <a:schemeClr val="tx2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6BA69BC-7C7B-3242-8DF8-41D41C5A8ABC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935117" y="2464140"/>
            <a:ext cx="1257191" cy="1263522"/>
          </a:xfrm>
          <a:prstGeom prst="line">
            <a:avLst/>
          </a:prstGeom>
          <a:ln w="254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2DD84E8-4E83-8D4D-B312-B6F961247453}"/>
              </a:ext>
            </a:extLst>
          </p:cNvPr>
          <p:cNvCxnSpPr>
            <a:cxnSpLocks/>
            <a:stCxn id="41" idx="3"/>
            <a:endCxn id="89" idx="1"/>
          </p:cNvCxnSpPr>
          <p:nvPr/>
        </p:nvCxnSpPr>
        <p:spPr>
          <a:xfrm>
            <a:off x="1935117" y="3735231"/>
            <a:ext cx="3971031" cy="6266"/>
          </a:xfrm>
          <a:prstGeom prst="line">
            <a:avLst/>
          </a:prstGeom>
          <a:ln w="254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A39F3A6-AA01-2E41-816E-77D2443F0344}"/>
              </a:ext>
            </a:extLst>
          </p:cNvPr>
          <p:cNvCxnSpPr>
            <a:cxnSpLocks/>
            <a:stCxn id="89" idx="1"/>
            <a:endCxn id="74" idx="3"/>
          </p:cNvCxnSpPr>
          <p:nvPr/>
        </p:nvCxnSpPr>
        <p:spPr>
          <a:xfrm flipH="1" flipV="1">
            <a:off x="4573398" y="2464140"/>
            <a:ext cx="1332750" cy="1277357"/>
          </a:xfrm>
          <a:prstGeom prst="line">
            <a:avLst/>
          </a:prstGeom>
          <a:ln w="254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itle 1">
            <a:extLst>
              <a:ext uri="{FF2B5EF4-FFF2-40B4-BE49-F238E27FC236}">
                <a16:creationId xmlns:a16="http://schemas.microsoft.com/office/drawing/2014/main" id="{C7539E39-4449-A846-B20C-EF8B3440E95D}"/>
              </a:ext>
            </a:extLst>
          </p:cNvPr>
          <p:cNvSpPr txBox="1">
            <a:spLocks/>
          </p:cNvSpPr>
          <p:nvPr/>
        </p:nvSpPr>
        <p:spPr>
          <a:xfrm>
            <a:off x="5404955" y="2072490"/>
            <a:ext cx="5484945" cy="106973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800" dirty="0"/>
              <a:t>New quantum routing and signaling protocols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CB3D60F-0A8F-ED4A-97BC-4C15B8ADCA1D}"/>
              </a:ext>
            </a:extLst>
          </p:cNvPr>
          <p:cNvCxnSpPr>
            <a:cxnSpLocks/>
          </p:cNvCxnSpPr>
          <p:nvPr/>
        </p:nvCxnSpPr>
        <p:spPr>
          <a:xfrm flipV="1">
            <a:off x="4976613" y="2265526"/>
            <a:ext cx="448000" cy="442959"/>
          </a:xfrm>
          <a:prstGeom prst="line">
            <a:avLst/>
          </a:prstGeom>
          <a:ln w="9525" cap="rnd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878417E-0706-6947-AC52-BFE7994BBD64}"/>
              </a:ext>
            </a:extLst>
          </p:cNvPr>
          <p:cNvCxnSpPr>
            <a:cxnSpLocks/>
          </p:cNvCxnSpPr>
          <p:nvPr/>
        </p:nvCxnSpPr>
        <p:spPr>
          <a:xfrm flipV="1">
            <a:off x="7434470" y="4178022"/>
            <a:ext cx="908551" cy="1"/>
          </a:xfrm>
          <a:prstGeom prst="line">
            <a:avLst/>
          </a:prstGeom>
          <a:ln w="9525" cap="rnd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548D2C-07CF-CF41-B41C-D40B9203570A}"/>
              </a:ext>
            </a:extLst>
          </p:cNvPr>
          <p:cNvCxnSpPr>
            <a:cxnSpLocks/>
          </p:cNvCxnSpPr>
          <p:nvPr/>
        </p:nvCxnSpPr>
        <p:spPr>
          <a:xfrm>
            <a:off x="6684135" y="4168668"/>
            <a:ext cx="730979" cy="1"/>
          </a:xfrm>
          <a:prstGeom prst="line">
            <a:avLst/>
          </a:prstGeom>
          <a:ln w="9525" cap="rnd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1">
            <a:extLst>
              <a:ext uri="{FF2B5EF4-FFF2-40B4-BE49-F238E27FC236}">
                <a16:creationId xmlns:a16="http://schemas.microsoft.com/office/drawing/2014/main" id="{BDE83887-470B-3046-89F0-C2B9FB7B81EA}"/>
              </a:ext>
            </a:extLst>
          </p:cNvPr>
          <p:cNvSpPr txBox="1">
            <a:spLocks/>
          </p:cNvSpPr>
          <p:nvPr/>
        </p:nvSpPr>
        <p:spPr>
          <a:xfrm>
            <a:off x="8435306" y="4030866"/>
            <a:ext cx="2516064" cy="106973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800" dirty="0"/>
              <a:t>Ideally, same interface</a:t>
            </a:r>
          </a:p>
          <a:p>
            <a:r>
              <a:rPr lang="en-US" sz="1800" dirty="0"/>
              <a:t>that is used by the</a:t>
            </a:r>
          </a:p>
          <a:p>
            <a:r>
              <a:rPr lang="en-US" sz="1800" dirty="0"/>
              <a:t>centralized control </a:t>
            </a:r>
          </a:p>
          <a:p>
            <a:r>
              <a:rPr lang="en-US" sz="1800" dirty="0"/>
              <a:t>plane protocol</a:t>
            </a:r>
          </a:p>
        </p:txBody>
      </p:sp>
    </p:spTree>
    <p:extLst>
      <p:ext uri="{BB962C8B-B14F-4D97-AF65-F5344CB8AC3E}">
        <p14:creationId xmlns:p14="http://schemas.microsoft.com/office/powerpoint/2010/main" val="4177880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Key questions for the quantum data plane</a:t>
            </a:r>
            <a:endParaRPr lang="en-US" sz="3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513D9-F8DE-8741-90E1-A181FFEF97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are the right abstractions for the quantum data plane?</a:t>
            </a:r>
          </a:p>
          <a:p>
            <a:pPr lvl="1"/>
            <a:r>
              <a:rPr lang="en-US" dirty="0"/>
              <a:t>Abstract enough to abstract away the details of the underlying technology</a:t>
            </a:r>
          </a:p>
          <a:p>
            <a:pPr lvl="1"/>
            <a:r>
              <a:rPr lang="en-US" dirty="0"/>
              <a:t>Rich enough to expose all capabilities of the underlying technology</a:t>
            </a:r>
          </a:p>
          <a:p>
            <a:r>
              <a:rPr lang="en-US" dirty="0"/>
              <a:t>What service primitives does the quantum data plane offer?</a:t>
            </a:r>
          </a:p>
          <a:p>
            <a:pPr lvl="1"/>
            <a:r>
              <a:rPr lang="en-US" dirty="0"/>
              <a:t>Generate point-to-point entangled Bell Pairs, swaps, error correction, distillation, resource discovery and management (e.g. number of memory qubits and characteristics)</a:t>
            </a:r>
          </a:p>
          <a:p>
            <a:r>
              <a:rPr lang="en-US" dirty="0"/>
              <a:t>What is the interface between the quantum control plane and the quantum data plane?</a:t>
            </a:r>
          </a:p>
          <a:p>
            <a:r>
              <a:rPr lang="en-US" dirty="0"/>
              <a:t>How do we make the quantum data plane programmable?</a:t>
            </a:r>
          </a:p>
          <a:p>
            <a:r>
              <a:rPr lang="en-US" dirty="0"/>
              <a:t>Can we re-use / generalize existing mechanisms (e.g. P4) for the quantum data plane API / programming?</a:t>
            </a:r>
          </a:p>
        </p:txBody>
      </p:sp>
    </p:spTree>
    <p:extLst>
      <p:ext uri="{BB962C8B-B14F-4D97-AF65-F5344CB8AC3E}">
        <p14:creationId xmlns:p14="http://schemas.microsoft.com/office/powerpoint/2010/main" val="750182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Some additional interesting observations</a:t>
            </a:r>
            <a:endParaRPr lang="en-US" sz="3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30E8B6-B10D-AC4F-96F5-A1173C626E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Qubits do not have headers nor payload</a:t>
            </a:r>
          </a:p>
          <a:p>
            <a:pPr lvl="1"/>
            <a:r>
              <a:rPr lang="en-US" dirty="0"/>
              <a:t>Protocol “headers” must be in associated classical messages</a:t>
            </a:r>
          </a:p>
          <a:p>
            <a:pPr lvl="1"/>
            <a:r>
              <a:rPr lang="en-US" dirty="0"/>
              <a:t>But received qubits do have implicit meta-data: incoming port and timeslot</a:t>
            </a:r>
          </a:p>
          <a:p>
            <a:r>
              <a:rPr lang="en-US" dirty="0"/>
              <a:t>Qubits can only be stored for a very short time (decoherence)</a:t>
            </a:r>
          </a:p>
          <a:p>
            <a:pPr lvl="1"/>
            <a:r>
              <a:rPr lang="en-US" dirty="0"/>
              <a:t>The network layer protocol needs to optimize for using entanglement as soon as possible</a:t>
            </a:r>
          </a:p>
          <a:p>
            <a:pPr lvl="1"/>
            <a:r>
              <a:rPr lang="en-US" dirty="0"/>
              <a:t>Any involvement of the control plane is out of the question (local and datalink operations only)</a:t>
            </a:r>
          </a:p>
          <a:p>
            <a:r>
              <a:rPr lang="en-US" dirty="0"/>
              <a:t>There are many widely diverging candidate technologies for the quantum data plane</a:t>
            </a:r>
          </a:p>
          <a:p>
            <a:pPr lvl="1"/>
            <a:r>
              <a:rPr lang="en-US" dirty="0"/>
              <a:t>Need a very strong abstraction layer for the data plane</a:t>
            </a:r>
          </a:p>
          <a:p>
            <a:r>
              <a:rPr lang="en-US" dirty="0"/>
              <a:t>Quantum data plane protocols are very stateful (as opposed to stateless IP/Ethernet)</a:t>
            </a:r>
          </a:p>
          <a:p>
            <a:pPr lvl="1"/>
            <a:r>
              <a:rPr lang="en-US" dirty="0"/>
              <a:t>Match-action tables and registers are probably too simple</a:t>
            </a:r>
          </a:p>
          <a:p>
            <a:pPr lvl="1"/>
            <a:r>
              <a:rPr lang="en-US" dirty="0"/>
              <a:t>Probably need an NPU akin to the service layer to process datalink protocols. “Punt to service”</a:t>
            </a:r>
          </a:p>
          <a:p>
            <a:r>
              <a:rPr lang="en-US" dirty="0"/>
              <a:t>The control plane must be aware of the distributed nature of Bell Pairs and the physical model of the technology: noise models, loss models, etc.</a:t>
            </a:r>
          </a:p>
          <a:p>
            <a:pPr lvl="1"/>
            <a:r>
              <a:rPr lang="en-US" dirty="0"/>
              <a:t>But the data plane can probably get away without know any of this (analogy with OTN)</a:t>
            </a:r>
          </a:p>
          <a:p>
            <a:r>
              <a:rPr lang="en-US" dirty="0"/>
              <a:t>The quantum data plane is inherently uni-directional</a:t>
            </a:r>
          </a:p>
          <a:p>
            <a:pPr lvl="1"/>
            <a:r>
              <a:rPr lang="en-US" dirty="0"/>
              <a:t>Quantum repeaters only send qubits.</a:t>
            </a:r>
          </a:p>
          <a:p>
            <a:pPr lvl="1"/>
            <a:r>
              <a:rPr lang="en-US" dirty="0"/>
              <a:t>Heralding stations only receive qubits.</a:t>
            </a:r>
          </a:p>
          <a:p>
            <a:pPr lvl="1"/>
            <a:r>
              <a:rPr lang="en-US" dirty="0"/>
              <a:t>Entanglement success is reported in a classical message.</a:t>
            </a:r>
          </a:p>
        </p:txBody>
      </p:sp>
    </p:spTree>
    <p:extLst>
      <p:ext uri="{BB962C8B-B14F-4D97-AF65-F5344CB8AC3E}">
        <p14:creationId xmlns:p14="http://schemas.microsoft.com/office/powerpoint/2010/main" val="40094690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4F55-9156-BE48-A2E5-7228A843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Primitive operations in the quantum data plane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E50D24-11CB-564F-93D1-0A21D6795B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2FA75-A23B-0546-B1B1-474C6A32D6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2D387-7689-0245-8783-87D14500B29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097670-1EE9-EE44-897C-3B15EB968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203325"/>
            <a:ext cx="11645050" cy="5053013"/>
          </a:xfrm>
        </p:spPr>
        <p:txBody>
          <a:bodyPr/>
          <a:lstStyle/>
          <a:p>
            <a:r>
              <a:rPr lang="en-US" dirty="0"/>
              <a:t>Classical data plane</a:t>
            </a:r>
          </a:p>
          <a:p>
            <a:pPr lvl="1"/>
            <a:r>
              <a:rPr lang="en-US" dirty="0"/>
              <a:t>Re-use existing classical architecture (parser, match-action tables, de-parser)</a:t>
            </a:r>
          </a:p>
          <a:p>
            <a:pPr lvl="1"/>
            <a:r>
              <a:rPr lang="en-US" dirty="0"/>
              <a:t>Probably need an NPU to implement datalink protocols (akin to service plane)</a:t>
            </a:r>
          </a:p>
          <a:p>
            <a:r>
              <a:rPr lang="en-US" dirty="0"/>
              <a:t>Quantum data plane</a:t>
            </a:r>
          </a:p>
          <a:p>
            <a:pPr lvl="1"/>
            <a:r>
              <a:rPr lang="en-US" dirty="0"/>
              <a:t>Primitives to send and receive qubits for local entanglement attempts</a:t>
            </a:r>
          </a:p>
          <a:p>
            <a:pPr lvl="1"/>
            <a:r>
              <a:rPr lang="en-US" dirty="0"/>
              <a:t>Primitives for local operations</a:t>
            </a:r>
          </a:p>
          <a:p>
            <a:pPr lvl="1"/>
            <a:r>
              <a:rPr lang="en-US" dirty="0"/>
              <a:t>What is the right level of abstraction for local operations?</a:t>
            </a:r>
          </a:p>
          <a:p>
            <a:pPr lvl="2"/>
            <a:r>
              <a:rPr lang="en-US" dirty="0"/>
              <a:t>Unitary gates?</a:t>
            </a:r>
          </a:p>
          <a:p>
            <a:pPr lvl="2"/>
            <a:r>
              <a:rPr lang="en-US" dirty="0"/>
              <a:t>Or higher level abstractions such as swap attempts, distillation attempts, etc.</a:t>
            </a:r>
          </a:p>
          <a:p>
            <a:r>
              <a:rPr lang="en-US" dirty="0"/>
              <a:t>Where on the spectrum between controllable and automated are the quantum nodes?</a:t>
            </a:r>
          </a:p>
          <a:p>
            <a:pPr lvl="1"/>
            <a:r>
              <a:rPr lang="en-US" dirty="0"/>
              <a:t>Routers vs repeaters vs heralding stations?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55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4F55-9156-BE48-A2E5-7228A843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280503"/>
            <a:ext cx="11333746" cy="739155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Some initial thoughts on a possible abstraction</a:t>
            </a:r>
            <a:br>
              <a:rPr lang="en-US" dirty="0"/>
            </a:br>
            <a:r>
              <a:rPr lang="en-US" dirty="0"/>
              <a:t>Timeslot schedules (similar to GMPLS + TDM)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E50D24-11CB-564F-93D1-0A21D6795B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2FA75-A23B-0546-B1B1-474C6A32D6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2D387-7689-0245-8783-87D14500B29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C27ECE4-D2E6-284B-84FC-CA1650C349FE}"/>
              </a:ext>
            </a:extLst>
          </p:cNvPr>
          <p:cNvSpPr/>
          <p:nvPr/>
        </p:nvSpPr>
        <p:spPr>
          <a:xfrm>
            <a:off x="646654" y="3191255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8C45A31-7B0A-8841-89B5-A73943CF5BBA}"/>
              </a:ext>
            </a:extLst>
          </p:cNvPr>
          <p:cNvSpPr/>
          <p:nvPr/>
        </p:nvSpPr>
        <p:spPr>
          <a:xfrm>
            <a:off x="2126989" y="3191255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5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931B32C-7DC6-7641-AFCA-129DA8740EBE}"/>
              </a:ext>
            </a:extLst>
          </p:cNvPr>
          <p:cNvSpPr/>
          <p:nvPr/>
        </p:nvSpPr>
        <p:spPr>
          <a:xfrm>
            <a:off x="3607323" y="3191255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4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5199F37-CD32-D546-ABFF-8B0BD2DB5E00}"/>
              </a:ext>
            </a:extLst>
          </p:cNvPr>
          <p:cNvSpPr/>
          <p:nvPr/>
        </p:nvSpPr>
        <p:spPr>
          <a:xfrm>
            <a:off x="2126989" y="1906127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E509B5A-4E20-A64E-A2A7-E882EFF10691}"/>
              </a:ext>
            </a:extLst>
          </p:cNvPr>
          <p:cNvGrpSpPr/>
          <p:nvPr/>
        </p:nvGrpSpPr>
        <p:grpSpPr>
          <a:xfrm>
            <a:off x="2387329" y="3573881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F9B5F93-60CE-E846-BE32-6524D914225A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113E4CA-9C5B-9940-A4B6-AC4067737BEB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D481886-F936-A94D-B805-957FF282A1D1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A73A630-E5C2-8248-8515-DD0AE54F5AAC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1522C14-3174-9142-9D87-B1446E7D5212}"/>
              </a:ext>
            </a:extLst>
          </p:cNvPr>
          <p:cNvGrpSpPr/>
          <p:nvPr/>
        </p:nvGrpSpPr>
        <p:grpSpPr>
          <a:xfrm>
            <a:off x="982105" y="3573880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1CDA639-0F4D-4043-814B-C441EE43C639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19FEB94-ADBE-7345-8FA2-F9E86C131180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3DF10A1-8E4B-104B-85DF-C6A47B469383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B58B8A6-507C-A243-A867-2B7D1CBE8B9B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AD81A19-1156-AD45-9875-3952A7EECF63}"/>
              </a:ext>
            </a:extLst>
          </p:cNvPr>
          <p:cNvGrpSpPr/>
          <p:nvPr/>
        </p:nvGrpSpPr>
        <p:grpSpPr>
          <a:xfrm>
            <a:off x="3888202" y="3586760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4E08AD8-3444-5A40-8E1C-067E66DE370A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A0E4FE2-0DCA-2E41-A33C-882C49400BE2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3640FC4-1D7B-B14E-960E-D9A159215DD9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CC363C2-C739-164B-956B-B976789A63E7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4E1AD9AD-6F2F-A148-9E27-E6904437EFE4}"/>
              </a:ext>
            </a:extLst>
          </p:cNvPr>
          <p:cNvSpPr/>
          <p:nvPr/>
        </p:nvSpPr>
        <p:spPr>
          <a:xfrm>
            <a:off x="2126989" y="4470818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3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327F11F-B3E3-4D48-8285-316F8A942250}"/>
              </a:ext>
            </a:extLst>
          </p:cNvPr>
          <p:cNvGrpSpPr/>
          <p:nvPr/>
        </p:nvGrpSpPr>
        <p:grpSpPr>
          <a:xfrm>
            <a:off x="2387329" y="4855229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791DB6D-26F1-614C-95C9-DED5E488962F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4013C97-49E1-184F-AAC5-E0BF419377C2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B109F88-6DBD-2649-912D-9AC70965830E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CBD613E-1162-2B40-84F9-9C12D99371A0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B4A0680-3212-BB42-891E-F0D6F8C34B0D}"/>
              </a:ext>
            </a:extLst>
          </p:cNvPr>
          <p:cNvGrpSpPr/>
          <p:nvPr/>
        </p:nvGrpSpPr>
        <p:grpSpPr>
          <a:xfrm>
            <a:off x="2387329" y="2238200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D466BAB-8510-514B-877B-832781751DD8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F5B2D75-BE5B-E64D-AD17-B7DB7DA1FAC2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010446F-4DD1-3D49-A380-E0D1CCD3DC13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FA53ED8-0799-B346-8C74-DC8EC71A0121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794FDBF-130D-E941-BA28-FA146D09F1B6}"/>
              </a:ext>
            </a:extLst>
          </p:cNvPr>
          <p:cNvGrpSpPr/>
          <p:nvPr/>
        </p:nvGrpSpPr>
        <p:grpSpPr>
          <a:xfrm>
            <a:off x="1370922" y="3290167"/>
            <a:ext cx="756067" cy="191130"/>
            <a:chOff x="2130775" y="3972747"/>
            <a:chExt cx="756067" cy="191130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C8BAE4-1C4B-7748-BBF5-69419AE62370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2205950-C21C-E443-A8EC-FFA5FB533C80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4AD336D-4B7A-9747-9DDC-677EEF17A185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3392FBF-E421-0446-9547-8672105E769B}"/>
              </a:ext>
            </a:extLst>
          </p:cNvPr>
          <p:cNvGrpSpPr/>
          <p:nvPr/>
        </p:nvGrpSpPr>
        <p:grpSpPr>
          <a:xfrm>
            <a:off x="2842202" y="3286112"/>
            <a:ext cx="756067" cy="191130"/>
            <a:chOff x="2130775" y="3972747"/>
            <a:chExt cx="756067" cy="191130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12BBCF2-0F9A-1F45-A4B5-F8710C4AC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C6F8E0-C5E3-874B-9E90-0B3A4B37629F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5618F72-D464-9F4E-9AB4-683BC1674F92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8C70F93-2884-AD42-941A-C118BD14FA15}"/>
              </a:ext>
            </a:extLst>
          </p:cNvPr>
          <p:cNvGrpSpPr/>
          <p:nvPr/>
        </p:nvGrpSpPr>
        <p:grpSpPr>
          <a:xfrm rot="16200000">
            <a:off x="1878907" y="2708129"/>
            <a:ext cx="756067" cy="191130"/>
            <a:chOff x="2130775" y="3972747"/>
            <a:chExt cx="756067" cy="19113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41B847-EC65-C540-8FEF-21C2ECC9BA92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52BC428-3DF6-FE4A-8702-22D2210649D2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5A52C95-C126-6F4A-9235-8DEB65174354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CAD8CD7-C9E1-F944-BE95-CC33E3C82A23}"/>
              </a:ext>
            </a:extLst>
          </p:cNvPr>
          <p:cNvGrpSpPr/>
          <p:nvPr/>
        </p:nvGrpSpPr>
        <p:grpSpPr>
          <a:xfrm rot="16200000">
            <a:off x="1872193" y="3997028"/>
            <a:ext cx="756067" cy="191130"/>
            <a:chOff x="2130775" y="3972747"/>
            <a:chExt cx="756067" cy="191130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9A7EC46-DE91-0949-9F3D-2F13809C7A56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D9E5D40-B34C-D845-BA38-3E00ECA2B1D5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193BA02-4EAA-B349-8A06-A27252B6CFD7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2882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4C2AA363-24ED-FC48-B39E-FF653F51683C}"/>
              </a:ext>
            </a:extLst>
          </p:cNvPr>
          <p:cNvSpPr/>
          <p:nvPr/>
        </p:nvSpPr>
        <p:spPr>
          <a:xfrm>
            <a:off x="553792" y="1803043"/>
            <a:ext cx="4443212" cy="3464416"/>
          </a:xfrm>
          <a:prstGeom prst="roundRect">
            <a:avLst>
              <a:gd name="adj" fmla="val 279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14F55-9156-BE48-A2E5-7228A843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280503"/>
            <a:ext cx="11333746" cy="739155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A possible optimization to minimize lost opportunities due to decoherence</a:t>
            </a:r>
            <a:br>
              <a:rPr lang="en-US" dirty="0"/>
            </a:br>
            <a:r>
              <a:rPr lang="en-US" dirty="0"/>
              <a:t>Timeslot schedules and state machines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E50D24-11CB-564F-93D1-0A21D6795B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2FA75-A23B-0546-B1B1-474C6A32D6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2D387-7689-0245-8783-87D14500B29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96DF17-4C1E-2146-98A4-B6A11CF80D9C}"/>
              </a:ext>
            </a:extLst>
          </p:cNvPr>
          <p:cNvSpPr/>
          <p:nvPr/>
        </p:nvSpPr>
        <p:spPr>
          <a:xfrm>
            <a:off x="646654" y="3191255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C5D0B6-8F6D-2245-835E-E688A9A6CFFC}"/>
              </a:ext>
            </a:extLst>
          </p:cNvPr>
          <p:cNvSpPr/>
          <p:nvPr/>
        </p:nvSpPr>
        <p:spPr>
          <a:xfrm>
            <a:off x="2126989" y="3191255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161D0B-9735-EA43-8491-AAF7DAE305E4}"/>
              </a:ext>
            </a:extLst>
          </p:cNvPr>
          <p:cNvSpPr/>
          <p:nvPr/>
        </p:nvSpPr>
        <p:spPr>
          <a:xfrm>
            <a:off x="3607323" y="3191255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63519A-6F5C-CC45-A66D-C782422AE724}"/>
              </a:ext>
            </a:extLst>
          </p:cNvPr>
          <p:cNvSpPr/>
          <p:nvPr/>
        </p:nvSpPr>
        <p:spPr>
          <a:xfrm>
            <a:off x="2126989" y="1906127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F26287-DD93-2244-93EC-54CC614122A6}"/>
              </a:ext>
            </a:extLst>
          </p:cNvPr>
          <p:cNvGrpSpPr/>
          <p:nvPr/>
        </p:nvGrpSpPr>
        <p:grpSpPr>
          <a:xfrm>
            <a:off x="2387329" y="3573881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F4DF95-84BF-9746-AF47-ADAFD3A86D6A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E6749B2-D583-0D4C-B9FF-2301A3298A81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FE203B-8EE3-624C-B6C3-8F3480D11224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51BF23-59B4-954D-A460-7D23381BAD08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9A4A90-2093-6D48-AF74-4E2412E574CC}"/>
              </a:ext>
            </a:extLst>
          </p:cNvPr>
          <p:cNvGrpSpPr/>
          <p:nvPr/>
        </p:nvGrpSpPr>
        <p:grpSpPr>
          <a:xfrm>
            <a:off x="982105" y="3573880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945DED9-75A2-924A-9B53-D5E86C857663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FCF59E0-C62E-CE4A-8933-9B7FA68A1544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4DBCD0-9C71-E242-9E07-554E8CD7A879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1CF08A-6005-754B-BC0C-A5B90AD6F91A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FE3569-DA45-2A46-AE70-13F6D521555E}"/>
              </a:ext>
            </a:extLst>
          </p:cNvPr>
          <p:cNvGrpSpPr/>
          <p:nvPr/>
        </p:nvGrpSpPr>
        <p:grpSpPr>
          <a:xfrm>
            <a:off x="3888202" y="3586760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A318F1-88DC-1D49-901E-49D5A9ED84D8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D22AFF-5953-0846-A21F-D69DE83E8A07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70B54E1-4A2D-D84C-9944-4FFC5B1CACAB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BAE880-2A18-3246-A131-6F19033C3428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F9A5F19-F737-3544-ADE6-AFFB34402E7A}"/>
              </a:ext>
            </a:extLst>
          </p:cNvPr>
          <p:cNvSpPr/>
          <p:nvPr/>
        </p:nvSpPr>
        <p:spPr>
          <a:xfrm>
            <a:off x="2126989" y="4470818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3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7306D89-1647-4441-8F18-BA989FF71C9B}"/>
              </a:ext>
            </a:extLst>
          </p:cNvPr>
          <p:cNvGrpSpPr/>
          <p:nvPr/>
        </p:nvGrpSpPr>
        <p:grpSpPr>
          <a:xfrm>
            <a:off x="2387329" y="4855229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A29208B-8222-5345-953C-920509C6A664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EE311E7-F64D-2D47-B8E0-B8EC6F525553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DF8C683-F944-6549-A32A-5D7858B7372F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E4A6104-D745-D146-86DC-286BEC4052F7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ED27E8-C905-1D43-9E37-B56681AF53C3}"/>
              </a:ext>
            </a:extLst>
          </p:cNvPr>
          <p:cNvGrpSpPr/>
          <p:nvPr/>
        </p:nvGrpSpPr>
        <p:grpSpPr>
          <a:xfrm>
            <a:off x="2387329" y="2238200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A6B115E-7D62-B94A-AE84-D3CB37BB02C0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044429-2F17-074A-988F-8705BABDB309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05B44F7-31A0-D647-8BFE-5C9C6E356EB8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F1FA941-26F0-AA43-898F-A8B1ED58B31B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72BBAC8-081A-9046-BC6F-EA8CB4B8004B}"/>
              </a:ext>
            </a:extLst>
          </p:cNvPr>
          <p:cNvGrpSpPr/>
          <p:nvPr/>
        </p:nvGrpSpPr>
        <p:grpSpPr>
          <a:xfrm>
            <a:off x="1370922" y="3290167"/>
            <a:ext cx="756067" cy="191130"/>
            <a:chOff x="2130775" y="3972747"/>
            <a:chExt cx="756067" cy="19113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79235A4-182F-894E-9936-810A4DFBCCEA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FB99467-ED1B-9346-BB98-D00E4B356449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1A339A-6DE2-824D-9990-B54B13A78CCA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19EF2C1-090C-E845-B29E-0B3F15E81613}"/>
              </a:ext>
            </a:extLst>
          </p:cNvPr>
          <p:cNvGrpSpPr/>
          <p:nvPr/>
        </p:nvGrpSpPr>
        <p:grpSpPr>
          <a:xfrm>
            <a:off x="2842202" y="3286112"/>
            <a:ext cx="756067" cy="191130"/>
            <a:chOff x="2130775" y="3972747"/>
            <a:chExt cx="756067" cy="19113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1FF58F2-6698-7F44-BFB6-E162CC8F8FCC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8F8EDE2-3DDA-4E49-89D9-C6E67E410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C7010E3-42B0-DE43-821F-44A0EC80C049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F132476-6CAA-DF4F-A18F-A481B1362E8A}"/>
              </a:ext>
            </a:extLst>
          </p:cNvPr>
          <p:cNvGrpSpPr/>
          <p:nvPr/>
        </p:nvGrpSpPr>
        <p:grpSpPr>
          <a:xfrm rot="16200000">
            <a:off x="1878907" y="2708129"/>
            <a:ext cx="756067" cy="191130"/>
            <a:chOff x="2130775" y="3972747"/>
            <a:chExt cx="756067" cy="19113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342B2D-B32F-6941-9E03-D01965E05875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196BDF7-8040-5F40-A390-B0488D4753E8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22259A-1567-E641-8B6A-9AD45645CC37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84AC3B2-9296-AD41-9F43-FC8AABE5D35A}"/>
              </a:ext>
            </a:extLst>
          </p:cNvPr>
          <p:cNvGrpSpPr/>
          <p:nvPr/>
        </p:nvGrpSpPr>
        <p:grpSpPr>
          <a:xfrm rot="16200000">
            <a:off x="1872193" y="3997028"/>
            <a:ext cx="756067" cy="191130"/>
            <a:chOff x="2130775" y="3972747"/>
            <a:chExt cx="756067" cy="19113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A9E1C77-299B-0B4E-A1C0-B92E90A5EF3C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171DFA0-E466-C847-A400-AF7A3CAC5A1D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0AECCA4-47AC-BC45-A928-6D7E53FAA4A4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288C5459-29BD-E14A-8304-A2359BB607B4}"/>
              </a:ext>
            </a:extLst>
          </p:cNvPr>
          <p:cNvSpPr/>
          <p:nvPr/>
        </p:nvSpPr>
        <p:spPr>
          <a:xfrm>
            <a:off x="589471" y="1867179"/>
            <a:ext cx="2214129" cy="5104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State: </a:t>
            </a:r>
          </a:p>
          <a:p>
            <a:r>
              <a:rPr lang="en-US" dirty="0">
                <a:solidFill>
                  <a:schemeClr val="tx1"/>
                </a:solidFill>
              </a:rPr>
              <a:t>try-both-paths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5A5DF02-F816-B944-8F80-2A2F7C636C15}"/>
              </a:ext>
            </a:extLst>
          </p:cNvPr>
          <p:cNvSpPr/>
          <p:nvPr/>
        </p:nvSpPr>
        <p:spPr>
          <a:xfrm>
            <a:off x="7439168" y="1803043"/>
            <a:ext cx="4443212" cy="3464416"/>
          </a:xfrm>
          <a:prstGeom prst="roundRect">
            <a:avLst>
              <a:gd name="adj" fmla="val 279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D1746D9-11A3-DF4D-9B8D-60259F94B75D}"/>
              </a:ext>
            </a:extLst>
          </p:cNvPr>
          <p:cNvSpPr/>
          <p:nvPr/>
        </p:nvSpPr>
        <p:spPr>
          <a:xfrm>
            <a:off x="7532030" y="3191255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1DF99AC-10BD-684A-BB48-805E6EE397AB}"/>
              </a:ext>
            </a:extLst>
          </p:cNvPr>
          <p:cNvSpPr/>
          <p:nvPr/>
        </p:nvSpPr>
        <p:spPr>
          <a:xfrm>
            <a:off x="9012365" y="3191255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5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8154EA4-F1E2-5748-8A32-4B4BEDCA31C6}"/>
              </a:ext>
            </a:extLst>
          </p:cNvPr>
          <p:cNvSpPr/>
          <p:nvPr/>
        </p:nvSpPr>
        <p:spPr>
          <a:xfrm>
            <a:off x="10492699" y="3191255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4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FBEF7EB-3056-2344-B7B6-81DC1055E18D}"/>
              </a:ext>
            </a:extLst>
          </p:cNvPr>
          <p:cNvSpPr/>
          <p:nvPr/>
        </p:nvSpPr>
        <p:spPr>
          <a:xfrm>
            <a:off x="9012365" y="1906127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2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95CE79A-639B-6D4C-99A5-119D4736BF48}"/>
              </a:ext>
            </a:extLst>
          </p:cNvPr>
          <p:cNvGrpSpPr/>
          <p:nvPr/>
        </p:nvGrpSpPr>
        <p:grpSpPr>
          <a:xfrm>
            <a:off x="9272705" y="3573881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3790A49-9CC1-7744-ADF7-10E0B786525A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288E623-77D3-3742-B599-7B08B7BD88F2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D6CDC7B-01DF-A748-B8DF-5EBE1E49F83D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B90CBB8-4572-E54D-AD34-882E9DABA5D6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3F4A2BF-BA95-9E49-9D30-32FBFD1F77A3}"/>
              </a:ext>
            </a:extLst>
          </p:cNvPr>
          <p:cNvGrpSpPr/>
          <p:nvPr/>
        </p:nvGrpSpPr>
        <p:grpSpPr>
          <a:xfrm>
            <a:off x="7867481" y="3573880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3272B40-4D39-2747-BEE9-17741FFFBCCC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5AB3C5-DCF6-484E-9847-52E1C396EB80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2AC8F6C-33A8-F64F-A5D4-130D61C346B7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E4B2F31-9876-1B45-88CF-10C9C62D65CA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9CB7088-6B3C-9242-9EEB-C0F7DEE388D0}"/>
              </a:ext>
            </a:extLst>
          </p:cNvPr>
          <p:cNvGrpSpPr/>
          <p:nvPr/>
        </p:nvGrpSpPr>
        <p:grpSpPr>
          <a:xfrm>
            <a:off x="10773578" y="3586760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89F931-F1A7-5947-B9DB-35F19917F078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C64FAC8-076F-204A-94A6-C1D168E2A4C2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981E08E-65A7-2A40-B0E3-3416D58AF9EB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3AE0D2F-16DF-9944-ADCF-BABBE54FB102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FB412AE8-2EB3-1447-AC1A-137D6576E758}"/>
              </a:ext>
            </a:extLst>
          </p:cNvPr>
          <p:cNvSpPr/>
          <p:nvPr/>
        </p:nvSpPr>
        <p:spPr>
          <a:xfrm>
            <a:off x="9012365" y="4470818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3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19416FD-445E-AD49-9B6A-7CD858433E9D}"/>
              </a:ext>
            </a:extLst>
          </p:cNvPr>
          <p:cNvGrpSpPr/>
          <p:nvPr/>
        </p:nvGrpSpPr>
        <p:grpSpPr>
          <a:xfrm>
            <a:off x="9272705" y="4855229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9C76336-B5C1-B84A-BFB6-65F304DA1EE5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DBC31E2-CCB4-6542-915F-14A05757C44F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634158D-2F37-1046-A127-163783FB42FD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F1C18A8-0E4A-0E4A-A89C-62EC0B8640DD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009472C-A410-844F-B899-8A5D26D4E483}"/>
              </a:ext>
            </a:extLst>
          </p:cNvPr>
          <p:cNvGrpSpPr/>
          <p:nvPr/>
        </p:nvGrpSpPr>
        <p:grpSpPr>
          <a:xfrm>
            <a:off x="9272705" y="2238200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0739A73-A2C2-9747-A6F1-67DAEE46446F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AD152A3-B6B7-634D-B75A-C919E1A970EC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4930A9E-F862-9A4D-A1D9-29DEFE7669AD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E3023D8-F9E2-2648-809C-323FDCD0AD95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5004619-D6E4-B54A-BE8C-51C69EC01342}"/>
              </a:ext>
            </a:extLst>
          </p:cNvPr>
          <p:cNvGrpSpPr/>
          <p:nvPr/>
        </p:nvGrpSpPr>
        <p:grpSpPr>
          <a:xfrm>
            <a:off x="8256298" y="3290167"/>
            <a:ext cx="756067" cy="191130"/>
            <a:chOff x="2130775" y="3972747"/>
            <a:chExt cx="756067" cy="191130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AC40F04-1F9B-884D-9BD3-76EBB74A15DC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DB7BB7-0659-9E4D-8DC2-1596F64311F0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6D51E6A-0249-9441-82BF-2DB64402B85D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39B64EF-281A-8249-8277-44B2021BDE56}"/>
              </a:ext>
            </a:extLst>
          </p:cNvPr>
          <p:cNvGrpSpPr/>
          <p:nvPr/>
        </p:nvGrpSpPr>
        <p:grpSpPr>
          <a:xfrm>
            <a:off x="9727578" y="3286112"/>
            <a:ext cx="756067" cy="191130"/>
            <a:chOff x="2130775" y="3972747"/>
            <a:chExt cx="756067" cy="191130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A6CEBFF-EECF-984A-90EE-09D4328E6BCE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0E9273B-C3C1-E045-9A53-A800E86FC9BC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FD09B3D-751C-8B4D-8F58-7A20E63B971A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D5CF82A-73BB-B849-BFAB-EC56CFC21A44}"/>
              </a:ext>
            </a:extLst>
          </p:cNvPr>
          <p:cNvGrpSpPr/>
          <p:nvPr/>
        </p:nvGrpSpPr>
        <p:grpSpPr>
          <a:xfrm rot="16200000">
            <a:off x="8764283" y="2708129"/>
            <a:ext cx="756067" cy="191130"/>
            <a:chOff x="2130775" y="3972747"/>
            <a:chExt cx="756067" cy="191130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6387FAA-ACDF-BB4A-B90F-88E0D105AE36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0B1494B-CA29-E448-8840-25C8B6694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7F12F7A-2980-704D-9505-47656B5E3E89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AE3F75D-E9CD-AF42-856F-68EC6FD41557}"/>
              </a:ext>
            </a:extLst>
          </p:cNvPr>
          <p:cNvGrpSpPr/>
          <p:nvPr/>
        </p:nvGrpSpPr>
        <p:grpSpPr>
          <a:xfrm rot="16200000">
            <a:off x="8757569" y="3997028"/>
            <a:ext cx="756067" cy="191130"/>
            <a:chOff x="2130775" y="3972747"/>
            <a:chExt cx="756067" cy="19113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55D2BC7-AC77-0C4B-9395-8517EB4AE1C9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5F3B21D-3F07-824E-9620-D472D69C0BED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4A7A7ED-227D-9C45-A7C8-A0B23EF8A43A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2656D75-9EB6-634B-9A07-9697E4619F2F}"/>
              </a:ext>
            </a:extLst>
          </p:cNvPr>
          <p:cNvSpPr/>
          <p:nvPr/>
        </p:nvSpPr>
        <p:spPr>
          <a:xfrm>
            <a:off x="7474847" y="1867179"/>
            <a:ext cx="2214129" cy="5104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State: </a:t>
            </a:r>
          </a:p>
          <a:p>
            <a:r>
              <a:rPr lang="en-US" dirty="0">
                <a:solidFill>
                  <a:schemeClr val="tx1"/>
                </a:solidFill>
              </a:rPr>
              <a:t>finish-path-1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380925F-ACAC-0342-B04E-B4A9DD159B03}"/>
              </a:ext>
            </a:extLst>
          </p:cNvPr>
          <p:cNvCxnSpPr>
            <a:cxnSpLocks/>
          </p:cNvCxnSpPr>
          <p:nvPr/>
        </p:nvCxnSpPr>
        <p:spPr>
          <a:xfrm>
            <a:off x="5022566" y="2441888"/>
            <a:ext cx="2442164" cy="0"/>
          </a:xfrm>
          <a:prstGeom prst="line">
            <a:avLst/>
          </a:prstGeom>
          <a:ln w="25400" cap="rnd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F23817F-5EB7-9443-81FC-49DAAC841B9C}"/>
              </a:ext>
            </a:extLst>
          </p:cNvPr>
          <p:cNvSpPr/>
          <p:nvPr/>
        </p:nvSpPr>
        <p:spPr>
          <a:xfrm>
            <a:off x="5073163" y="1852942"/>
            <a:ext cx="2214129" cy="5104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1-5 entanglement</a:t>
            </a:r>
          </a:p>
          <a:p>
            <a:r>
              <a:rPr lang="en-US" dirty="0">
                <a:solidFill>
                  <a:schemeClr val="tx1"/>
                </a:solidFill>
              </a:rPr>
              <a:t>success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7242392-2EA9-324B-B1E6-3E01552E11E3}"/>
              </a:ext>
            </a:extLst>
          </p:cNvPr>
          <p:cNvCxnSpPr>
            <a:cxnSpLocks/>
          </p:cNvCxnSpPr>
          <p:nvPr/>
        </p:nvCxnSpPr>
        <p:spPr>
          <a:xfrm flipH="1">
            <a:off x="5010187" y="3585017"/>
            <a:ext cx="2442163" cy="12880"/>
          </a:xfrm>
          <a:prstGeom prst="line">
            <a:avLst/>
          </a:prstGeom>
          <a:ln w="25400" cap="rnd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8142F5D-5E4F-9D4B-AC0C-484800BC7BB7}"/>
              </a:ext>
            </a:extLst>
          </p:cNvPr>
          <p:cNvSpPr/>
          <p:nvPr/>
        </p:nvSpPr>
        <p:spPr>
          <a:xfrm>
            <a:off x="5047298" y="2875043"/>
            <a:ext cx="2214129" cy="5104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1-5 entanglement</a:t>
            </a:r>
          </a:p>
          <a:p>
            <a:r>
              <a:rPr lang="en-US" dirty="0">
                <a:solidFill>
                  <a:schemeClr val="tx1"/>
                </a:solidFill>
              </a:rPr>
              <a:t>de-cohere: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i="1" dirty="0">
                <a:solidFill>
                  <a:schemeClr val="tx1"/>
                </a:solidFill>
              </a:rPr>
              <a:t>1-4 end-to-end failed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0129F05-48C3-B740-A20B-7E46C9033098}"/>
              </a:ext>
            </a:extLst>
          </p:cNvPr>
          <p:cNvCxnSpPr>
            <a:cxnSpLocks/>
          </p:cNvCxnSpPr>
          <p:nvPr/>
        </p:nvCxnSpPr>
        <p:spPr>
          <a:xfrm flipH="1">
            <a:off x="4996669" y="5200095"/>
            <a:ext cx="2442499" cy="0"/>
          </a:xfrm>
          <a:prstGeom prst="line">
            <a:avLst/>
          </a:prstGeom>
          <a:ln w="25400" cap="rnd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2208ED4-0AC0-C447-B554-2C784AB78745}"/>
              </a:ext>
            </a:extLst>
          </p:cNvPr>
          <p:cNvSpPr/>
          <p:nvPr/>
        </p:nvSpPr>
        <p:spPr>
          <a:xfrm>
            <a:off x="5045936" y="4259605"/>
            <a:ext cx="2523587" cy="5104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5-4 entanglement</a:t>
            </a:r>
          </a:p>
          <a:p>
            <a:r>
              <a:rPr lang="en-US" dirty="0">
                <a:solidFill>
                  <a:schemeClr val="tx1"/>
                </a:solidFill>
              </a:rPr>
              <a:t>success:</a:t>
            </a:r>
          </a:p>
          <a:p>
            <a:r>
              <a:rPr lang="en-US" i="1" dirty="0">
                <a:solidFill>
                  <a:schemeClr val="tx1"/>
                </a:solidFill>
              </a:rPr>
              <a:t>1-5 &lt;&gt; 5-4 swap</a:t>
            </a:r>
          </a:p>
          <a:p>
            <a:r>
              <a:rPr lang="en-US" i="1" dirty="0">
                <a:solidFill>
                  <a:schemeClr val="tx1"/>
                </a:solidFill>
              </a:rPr>
              <a:t>1-4  end-to-end pair produced</a:t>
            </a:r>
          </a:p>
        </p:txBody>
      </p:sp>
    </p:spTree>
    <p:extLst>
      <p:ext uri="{BB962C8B-B14F-4D97-AF65-F5344CB8AC3E}">
        <p14:creationId xmlns:p14="http://schemas.microsoft.com/office/powerpoint/2010/main" val="512213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4F55-9156-BE48-A2E5-7228A843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 seems promising for quantum data plane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E50D24-11CB-564F-93D1-0A21D6795B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2FA75-A23B-0546-B1B1-474C6A32D6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2D387-7689-0245-8783-87D14500B29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097670-1EE9-EE44-897C-3B15EB968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P4 is is extremely flexible extensible</a:t>
            </a:r>
          </a:p>
          <a:p>
            <a:pPr lvl="1"/>
            <a:r>
              <a:rPr lang="en-US" dirty="0"/>
              <a:t>We probably can use P4 for the quantum data plane with no or little language syntax changes</a:t>
            </a:r>
          </a:p>
          <a:p>
            <a:r>
              <a:rPr lang="en-US" dirty="0"/>
              <a:t>Use concept of ”architecture packages” to represent unique characteristics of quantum router hardware pipeline</a:t>
            </a:r>
          </a:p>
          <a:p>
            <a:pPr lvl="1"/>
            <a:r>
              <a:rPr lang="en-US" dirty="0"/>
              <a:t>“Programmable Quantum Switch Architecture” equivalent of PSA</a:t>
            </a:r>
          </a:p>
          <a:p>
            <a:r>
              <a:rPr lang="en-US" dirty="0"/>
              <a:t>Concept of “externals” to represent unique quantum hardware components</a:t>
            </a:r>
          </a:p>
          <a:p>
            <a:pPr lvl="1"/>
            <a:r>
              <a:rPr lang="en-US" dirty="0"/>
              <a:t>Swap attempts, distillation attempts, move to/from storage qubit, decoherence events, possibly individual gates, …</a:t>
            </a:r>
          </a:p>
          <a:p>
            <a:r>
              <a:rPr lang="en-US" dirty="0"/>
              <a:t>Represent received qubit as empty packet with only implicit meta-data (port and timeslot)</a:t>
            </a:r>
          </a:p>
        </p:txBody>
      </p:sp>
    </p:spTree>
    <p:extLst>
      <p:ext uri="{BB962C8B-B14F-4D97-AF65-F5344CB8AC3E}">
        <p14:creationId xmlns:p14="http://schemas.microsoft.com/office/powerpoint/2010/main" val="3901765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46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“Traditional” distributed control plane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C616A49-EED8-864D-882D-0DEFD2C628FA}"/>
              </a:ext>
            </a:extLst>
          </p:cNvPr>
          <p:cNvCxnSpPr>
            <a:cxnSpLocks/>
            <a:stCxn id="24" idx="1"/>
            <a:endCxn id="9" idx="3"/>
          </p:cNvCxnSpPr>
          <p:nvPr/>
        </p:nvCxnSpPr>
        <p:spPr>
          <a:xfrm flipH="1">
            <a:off x="2914483" y="3325571"/>
            <a:ext cx="1514407" cy="1707258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B8A57E0-D033-E943-AD52-D419D360D4D2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914483" y="5032829"/>
            <a:ext cx="4534232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B3E43D-DA12-A348-816F-261F7B0B7C6F}"/>
              </a:ext>
            </a:extLst>
          </p:cNvPr>
          <p:cNvCxnSpPr>
            <a:cxnSpLocks/>
            <a:stCxn id="29" idx="1"/>
            <a:endCxn id="24" idx="3"/>
          </p:cNvCxnSpPr>
          <p:nvPr/>
        </p:nvCxnSpPr>
        <p:spPr>
          <a:xfrm flipH="1" flipV="1">
            <a:off x="5809980" y="3325571"/>
            <a:ext cx="1638735" cy="1707258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88D87AB-E960-2F4A-AAE3-E41E1F6762D1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45958" y="5032829"/>
            <a:ext cx="787435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C5958CB-57F9-6A4C-BB67-478436E93932}"/>
              </a:ext>
            </a:extLst>
          </p:cNvPr>
          <p:cNvCxnSpPr>
            <a:cxnSpLocks/>
          </p:cNvCxnSpPr>
          <p:nvPr/>
        </p:nvCxnSpPr>
        <p:spPr>
          <a:xfrm>
            <a:off x="8829805" y="5032829"/>
            <a:ext cx="787435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67A3DB3-E8C3-6C4C-B09E-668656A02BE5}"/>
              </a:ext>
            </a:extLst>
          </p:cNvPr>
          <p:cNvCxnSpPr>
            <a:cxnSpLocks/>
            <a:stCxn id="28" idx="1"/>
            <a:endCxn id="23" idx="3"/>
          </p:cNvCxnSpPr>
          <p:nvPr/>
        </p:nvCxnSpPr>
        <p:spPr>
          <a:xfrm flipH="1" flipV="1">
            <a:off x="5809980" y="2497955"/>
            <a:ext cx="1638735" cy="1707258"/>
          </a:xfrm>
          <a:prstGeom prst="line">
            <a:avLst/>
          </a:prstGeom>
          <a:ln w="254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5A81D20-E32D-2742-9C2C-DD0076C7A7AE}"/>
              </a:ext>
            </a:extLst>
          </p:cNvPr>
          <p:cNvCxnSpPr>
            <a:cxnSpLocks/>
            <a:stCxn id="8" idx="3"/>
            <a:endCxn id="23" idx="1"/>
          </p:cNvCxnSpPr>
          <p:nvPr/>
        </p:nvCxnSpPr>
        <p:spPr>
          <a:xfrm flipV="1">
            <a:off x="2914483" y="2497955"/>
            <a:ext cx="1514407" cy="1707258"/>
          </a:xfrm>
          <a:prstGeom prst="line">
            <a:avLst/>
          </a:prstGeom>
          <a:ln w="254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EB9F9E-551B-4E43-8562-AB8C62BD274D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935682" y="4205213"/>
            <a:ext cx="4513033" cy="0"/>
          </a:xfrm>
          <a:prstGeom prst="line">
            <a:avLst/>
          </a:prstGeom>
          <a:ln w="254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7D640E-E3B3-1342-BF29-AEF4D38CC8EC}"/>
              </a:ext>
            </a:extLst>
          </p:cNvPr>
          <p:cNvGrpSpPr/>
          <p:nvPr/>
        </p:nvGrpSpPr>
        <p:grpSpPr>
          <a:xfrm>
            <a:off x="1387868" y="3588459"/>
            <a:ext cx="1672142" cy="1901388"/>
            <a:chOff x="929390" y="1588957"/>
            <a:chExt cx="3717561" cy="422722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5090392-D774-C947-81A7-63745B9A9743}"/>
                </a:ext>
              </a:extLst>
            </p:cNvPr>
            <p:cNvSpPr/>
            <p:nvPr/>
          </p:nvSpPr>
          <p:spPr>
            <a:xfrm>
              <a:off x="929390" y="1588957"/>
              <a:ext cx="3717561" cy="422722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Router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A38C96-58D8-3242-94B0-6FFB03DF895F}"/>
                </a:ext>
              </a:extLst>
            </p:cNvPr>
            <p:cNvSpPr/>
            <p:nvPr/>
          </p:nvSpPr>
          <p:spPr>
            <a:xfrm>
              <a:off x="1252926" y="2323340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Control Plane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52E7FF-6494-8E46-9D65-F174B688D4DF}"/>
                </a:ext>
              </a:extLst>
            </p:cNvPr>
            <p:cNvSpPr/>
            <p:nvPr/>
          </p:nvSpPr>
          <p:spPr>
            <a:xfrm>
              <a:off x="1252926" y="4163322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E3D903E-DDAB-2A44-9C58-1346272DC14F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2788169" y="3596949"/>
              <a:ext cx="0" cy="566373"/>
            </a:xfrm>
            <a:prstGeom prst="line">
              <a:avLst/>
            </a:prstGeom>
            <a:ln w="25400" cap="rnd">
              <a:solidFill>
                <a:schemeClr val="tx2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FBD750-2707-AC4B-B168-A31386561A53}"/>
              </a:ext>
            </a:extLst>
          </p:cNvPr>
          <p:cNvGrpSpPr/>
          <p:nvPr/>
        </p:nvGrpSpPr>
        <p:grpSpPr>
          <a:xfrm>
            <a:off x="4283365" y="1881201"/>
            <a:ext cx="1672142" cy="1901388"/>
            <a:chOff x="929390" y="1588957"/>
            <a:chExt cx="3717561" cy="422722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529D112-55FE-C542-A09D-F3467C9EC720}"/>
                </a:ext>
              </a:extLst>
            </p:cNvPr>
            <p:cNvSpPr/>
            <p:nvPr/>
          </p:nvSpPr>
          <p:spPr>
            <a:xfrm>
              <a:off x="929390" y="1588957"/>
              <a:ext cx="3717561" cy="422722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Router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529CA4-FDB6-654E-AD03-A97020CCE709}"/>
                </a:ext>
              </a:extLst>
            </p:cNvPr>
            <p:cNvSpPr/>
            <p:nvPr/>
          </p:nvSpPr>
          <p:spPr>
            <a:xfrm>
              <a:off x="1252926" y="2323340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Control Plane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7FE0C96-6957-6845-8DA7-11CEE55BB3CC}"/>
                </a:ext>
              </a:extLst>
            </p:cNvPr>
            <p:cNvSpPr/>
            <p:nvPr/>
          </p:nvSpPr>
          <p:spPr>
            <a:xfrm>
              <a:off x="1252926" y="4163322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0600857-E448-5F4A-A9F4-1253E0A860F4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2788169" y="3596949"/>
              <a:ext cx="0" cy="566373"/>
            </a:xfrm>
            <a:prstGeom prst="line">
              <a:avLst/>
            </a:prstGeom>
            <a:ln w="25400" cap="rnd">
              <a:solidFill>
                <a:schemeClr val="tx2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21461E-60E4-FA44-9B91-597DB127446C}"/>
              </a:ext>
            </a:extLst>
          </p:cNvPr>
          <p:cNvGrpSpPr/>
          <p:nvPr/>
        </p:nvGrpSpPr>
        <p:grpSpPr>
          <a:xfrm>
            <a:off x="7303190" y="3588459"/>
            <a:ext cx="1672142" cy="1901388"/>
            <a:chOff x="929390" y="1588957"/>
            <a:chExt cx="3717561" cy="422722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69371E1-C321-7C40-82E2-1C0ED748C0A8}"/>
                </a:ext>
              </a:extLst>
            </p:cNvPr>
            <p:cNvSpPr/>
            <p:nvPr/>
          </p:nvSpPr>
          <p:spPr>
            <a:xfrm>
              <a:off x="929390" y="1588957"/>
              <a:ext cx="3717561" cy="422722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Router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383243-7B28-5D4B-9F28-E1BBD9440B64}"/>
                </a:ext>
              </a:extLst>
            </p:cNvPr>
            <p:cNvSpPr/>
            <p:nvPr/>
          </p:nvSpPr>
          <p:spPr>
            <a:xfrm>
              <a:off x="1252926" y="2323340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Control Plane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8F881C5-F826-B446-A998-142E09883BA8}"/>
                </a:ext>
              </a:extLst>
            </p:cNvPr>
            <p:cNvSpPr/>
            <p:nvPr/>
          </p:nvSpPr>
          <p:spPr>
            <a:xfrm>
              <a:off x="1252926" y="4163322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8EAB0F1-AF28-9A4C-ADD1-C929589A675E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>
              <a:off x="2788169" y="3596949"/>
              <a:ext cx="0" cy="566373"/>
            </a:xfrm>
            <a:prstGeom prst="line">
              <a:avLst/>
            </a:prstGeom>
            <a:ln w="25400" cap="rnd">
              <a:solidFill>
                <a:schemeClr val="tx2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A69B6F6-00C1-114F-A6E2-1DEE493B17E3}"/>
              </a:ext>
            </a:extLst>
          </p:cNvPr>
          <p:cNvCxnSpPr>
            <a:cxnSpLocks/>
          </p:cNvCxnSpPr>
          <p:nvPr/>
        </p:nvCxnSpPr>
        <p:spPr>
          <a:xfrm flipH="1">
            <a:off x="6937475" y="1856778"/>
            <a:ext cx="476958" cy="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EF261EF-897D-7C4F-A97D-BCCF65291682}"/>
              </a:ext>
            </a:extLst>
          </p:cNvPr>
          <p:cNvCxnSpPr>
            <a:cxnSpLocks/>
          </p:cNvCxnSpPr>
          <p:nvPr/>
        </p:nvCxnSpPr>
        <p:spPr>
          <a:xfrm flipH="1">
            <a:off x="6209102" y="1856778"/>
            <a:ext cx="728373" cy="975117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ys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7900668E-C1B8-5349-B2EC-C7A2D0E3329F}"/>
              </a:ext>
            </a:extLst>
          </p:cNvPr>
          <p:cNvSpPr txBox="1">
            <a:spLocks/>
          </p:cNvSpPr>
          <p:nvPr/>
        </p:nvSpPr>
        <p:spPr>
          <a:xfrm>
            <a:off x="7427408" y="1645673"/>
            <a:ext cx="4599277" cy="12246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Control plane protocols</a:t>
            </a:r>
            <a:br>
              <a:rPr lang="en-US" sz="3200" b="1" dirty="0"/>
            </a:br>
            <a:r>
              <a:rPr lang="en-US" sz="2000" dirty="0"/>
              <a:t>OSPF, ISIS, BGP, PIM, RSVP, LDP, …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FABBA301-2826-7F42-A29D-BBE512ED4733}"/>
              </a:ext>
            </a:extLst>
          </p:cNvPr>
          <p:cNvSpPr txBox="1">
            <a:spLocks/>
          </p:cNvSpPr>
          <p:nvPr/>
        </p:nvSpPr>
        <p:spPr>
          <a:xfrm>
            <a:off x="3180119" y="5597718"/>
            <a:ext cx="5649683" cy="978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Data plane protocols</a:t>
            </a:r>
            <a:br>
              <a:rPr lang="en-US" sz="3200" b="1" dirty="0"/>
            </a:br>
            <a:r>
              <a:rPr lang="en-US" sz="2000" dirty="0"/>
              <a:t>Ethernet, VLAN, IPv4, IPv6, MPLS, VXLAN, …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69AC370-8BB2-DE4E-9C55-62E9C83DBFC1}"/>
              </a:ext>
            </a:extLst>
          </p:cNvPr>
          <p:cNvCxnSpPr>
            <a:cxnSpLocks/>
          </p:cNvCxnSpPr>
          <p:nvPr/>
        </p:nvCxnSpPr>
        <p:spPr>
          <a:xfrm flipV="1">
            <a:off x="3414046" y="5160929"/>
            <a:ext cx="0" cy="425257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4B54392-7B6F-9741-99E4-C24AC3C2BB0C}"/>
              </a:ext>
            </a:extLst>
          </p:cNvPr>
          <p:cNvCxnSpPr>
            <a:cxnSpLocks/>
          </p:cNvCxnSpPr>
          <p:nvPr/>
        </p:nvCxnSpPr>
        <p:spPr>
          <a:xfrm flipH="1">
            <a:off x="8306353" y="4612894"/>
            <a:ext cx="1535071" cy="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ECF8F58E-D73C-B749-8C72-72721DE233EF}"/>
              </a:ext>
            </a:extLst>
          </p:cNvPr>
          <p:cNvSpPr txBox="1">
            <a:spLocks/>
          </p:cNvSpPr>
          <p:nvPr/>
        </p:nvSpPr>
        <p:spPr>
          <a:xfrm>
            <a:off x="9841424" y="4404576"/>
            <a:ext cx="2350576" cy="21720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API</a:t>
            </a:r>
            <a:br>
              <a:rPr lang="en-US" sz="3200" b="1" dirty="0"/>
            </a:br>
            <a:r>
              <a:rPr lang="en-US" sz="2000" dirty="0"/>
              <a:t>proprietary, ForCES, OpenFlow,</a:t>
            </a:r>
            <a:br>
              <a:rPr lang="en-US" sz="2000" dirty="0"/>
            </a:br>
            <a:r>
              <a:rPr lang="en-US" sz="2000" dirty="0"/>
              <a:t>SAI,</a:t>
            </a:r>
            <a:br>
              <a:rPr lang="en-US" sz="2000" dirty="0"/>
            </a:br>
            <a:r>
              <a:rPr lang="en-US" sz="2000" dirty="0"/>
              <a:t>P4 generated…</a:t>
            </a:r>
          </a:p>
        </p:txBody>
      </p:sp>
    </p:spTree>
    <p:extLst>
      <p:ext uri="{BB962C8B-B14F-4D97-AF65-F5344CB8AC3E}">
        <p14:creationId xmlns:p14="http://schemas.microsoft.com/office/powerpoint/2010/main" val="4148984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SDN: centralized control plane (simplified)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C616A49-EED8-864D-882D-0DEFD2C628FA}"/>
              </a:ext>
            </a:extLst>
          </p:cNvPr>
          <p:cNvCxnSpPr>
            <a:cxnSpLocks/>
            <a:stCxn id="24" idx="1"/>
            <a:endCxn id="9" idx="3"/>
          </p:cNvCxnSpPr>
          <p:nvPr/>
        </p:nvCxnSpPr>
        <p:spPr>
          <a:xfrm flipH="1">
            <a:off x="2914483" y="3670895"/>
            <a:ext cx="1514407" cy="135876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B8A57E0-D033-E943-AD52-D419D360D4D2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914483" y="5029662"/>
            <a:ext cx="4534232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B3E43D-DA12-A348-816F-261F7B0B7C6F}"/>
              </a:ext>
            </a:extLst>
          </p:cNvPr>
          <p:cNvCxnSpPr>
            <a:cxnSpLocks/>
            <a:stCxn id="29" idx="1"/>
            <a:endCxn id="24" idx="3"/>
          </p:cNvCxnSpPr>
          <p:nvPr/>
        </p:nvCxnSpPr>
        <p:spPr>
          <a:xfrm flipH="1" flipV="1">
            <a:off x="5809980" y="3670895"/>
            <a:ext cx="1638735" cy="135876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88D87AB-E960-2F4A-AAE3-E41E1F6762D1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45958" y="5029662"/>
            <a:ext cx="787435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C5958CB-57F9-6A4C-BB67-478436E93932}"/>
              </a:ext>
            </a:extLst>
          </p:cNvPr>
          <p:cNvCxnSpPr>
            <a:cxnSpLocks/>
          </p:cNvCxnSpPr>
          <p:nvPr/>
        </p:nvCxnSpPr>
        <p:spPr>
          <a:xfrm>
            <a:off x="8829805" y="5029662"/>
            <a:ext cx="787435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7D640E-E3B3-1342-BF29-AEF4D38CC8EC}"/>
              </a:ext>
            </a:extLst>
          </p:cNvPr>
          <p:cNvGrpSpPr/>
          <p:nvPr/>
        </p:nvGrpSpPr>
        <p:grpSpPr>
          <a:xfrm>
            <a:off x="1387868" y="4264648"/>
            <a:ext cx="1672142" cy="1222031"/>
            <a:chOff x="929390" y="3099323"/>
            <a:chExt cx="3717561" cy="271685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5090392-D774-C947-81A7-63745B9A9743}"/>
                </a:ext>
              </a:extLst>
            </p:cNvPr>
            <p:cNvSpPr/>
            <p:nvPr/>
          </p:nvSpPr>
          <p:spPr>
            <a:xfrm>
              <a:off x="929390" y="3099323"/>
              <a:ext cx="3717561" cy="271685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Forwarding element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52E7FF-6494-8E46-9D65-F174B688D4DF}"/>
                </a:ext>
              </a:extLst>
            </p:cNvPr>
            <p:cNvSpPr/>
            <p:nvPr/>
          </p:nvSpPr>
          <p:spPr>
            <a:xfrm>
              <a:off x="1252926" y="4163322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FBD750-2707-AC4B-B168-A31386561A53}"/>
              </a:ext>
            </a:extLst>
          </p:cNvPr>
          <p:cNvGrpSpPr/>
          <p:nvPr/>
        </p:nvGrpSpPr>
        <p:grpSpPr>
          <a:xfrm>
            <a:off x="4283365" y="2908321"/>
            <a:ext cx="1672142" cy="1219591"/>
            <a:chOff x="929390" y="3104748"/>
            <a:chExt cx="3717561" cy="271143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529D112-55FE-C542-A09D-F3467C9EC720}"/>
                </a:ext>
              </a:extLst>
            </p:cNvPr>
            <p:cNvSpPr/>
            <p:nvPr/>
          </p:nvSpPr>
          <p:spPr>
            <a:xfrm>
              <a:off x="929390" y="3104748"/>
              <a:ext cx="3717561" cy="271143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Forwarding element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7FE0C96-6957-6845-8DA7-11CEE55BB3CC}"/>
                </a:ext>
              </a:extLst>
            </p:cNvPr>
            <p:cNvSpPr/>
            <p:nvPr/>
          </p:nvSpPr>
          <p:spPr>
            <a:xfrm>
              <a:off x="1252926" y="4163322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21461E-60E4-FA44-9B91-597DB127446C}"/>
              </a:ext>
            </a:extLst>
          </p:cNvPr>
          <p:cNvGrpSpPr/>
          <p:nvPr/>
        </p:nvGrpSpPr>
        <p:grpSpPr>
          <a:xfrm>
            <a:off x="7303190" y="4264648"/>
            <a:ext cx="1672142" cy="1222032"/>
            <a:chOff x="929390" y="3099323"/>
            <a:chExt cx="3717561" cy="271686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69371E1-C321-7C40-82E2-1C0ED748C0A8}"/>
                </a:ext>
              </a:extLst>
            </p:cNvPr>
            <p:cNvSpPr/>
            <p:nvPr/>
          </p:nvSpPr>
          <p:spPr>
            <a:xfrm>
              <a:off x="929390" y="3099323"/>
              <a:ext cx="3717561" cy="271686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Forwarding element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8F881C5-F826-B446-A998-142E09883BA8}"/>
                </a:ext>
              </a:extLst>
            </p:cNvPr>
            <p:cNvSpPr/>
            <p:nvPr/>
          </p:nvSpPr>
          <p:spPr>
            <a:xfrm>
              <a:off x="1252926" y="4163322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1C19C21-44FD-0045-9A2D-CB9A13554FFC}"/>
              </a:ext>
            </a:extLst>
          </p:cNvPr>
          <p:cNvGrpSpPr/>
          <p:nvPr/>
        </p:nvGrpSpPr>
        <p:grpSpPr>
          <a:xfrm>
            <a:off x="1387868" y="1341904"/>
            <a:ext cx="7587464" cy="1120607"/>
            <a:chOff x="929390" y="1588957"/>
            <a:chExt cx="3717561" cy="249137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6E9A0B-09B0-704B-B9C9-B532F9BFCE00}"/>
                </a:ext>
              </a:extLst>
            </p:cNvPr>
            <p:cNvSpPr/>
            <p:nvPr/>
          </p:nvSpPr>
          <p:spPr>
            <a:xfrm>
              <a:off x="929390" y="1588957"/>
              <a:ext cx="3717561" cy="249137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Controller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61346EC-0825-1D4F-814A-69DB2A3816D9}"/>
                </a:ext>
              </a:extLst>
            </p:cNvPr>
            <p:cNvSpPr/>
            <p:nvPr/>
          </p:nvSpPr>
          <p:spPr>
            <a:xfrm>
              <a:off x="1252926" y="2323340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Control Plane</a:t>
              </a:r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3EB01A7-DCF1-8948-B0CB-53577D35C7D2}"/>
              </a:ext>
            </a:extLst>
          </p:cNvPr>
          <p:cNvCxnSpPr>
            <a:cxnSpLocks/>
          </p:cNvCxnSpPr>
          <p:nvPr/>
        </p:nvCxnSpPr>
        <p:spPr>
          <a:xfrm flipV="1">
            <a:off x="3414046" y="5160929"/>
            <a:ext cx="0" cy="425257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0F2546D8-A568-0B46-80E3-169F3C254867}"/>
              </a:ext>
            </a:extLst>
          </p:cNvPr>
          <p:cNvSpPr txBox="1">
            <a:spLocks/>
          </p:cNvSpPr>
          <p:nvPr/>
        </p:nvSpPr>
        <p:spPr>
          <a:xfrm>
            <a:off x="3180120" y="5597718"/>
            <a:ext cx="5649682" cy="978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Data plane protocols</a:t>
            </a:r>
            <a:br>
              <a:rPr lang="en-US" sz="3200" b="1" dirty="0"/>
            </a:br>
            <a:r>
              <a:rPr lang="en-US" sz="2000" dirty="0"/>
              <a:t>Ethernet, VLAN, IPv4, IPv6, MPLS, VXLAN, …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A412BC4-6423-8B48-955A-594DAF3AF881}"/>
              </a:ext>
            </a:extLst>
          </p:cNvPr>
          <p:cNvCxnSpPr>
            <a:cxnSpLocks/>
          </p:cNvCxnSpPr>
          <p:nvPr/>
        </p:nvCxnSpPr>
        <p:spPr>
          <a:xfrm>
            <a:off x="2221252" y="2260600"/>
            <a:ext cx="0" cy="2457450"/>
          </a:xfrm>
          <a:prstGeom prst="line">
            <a:avLst/>
          </a:prstGeom>
          <a:ln w="254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CC4699E-A003-3B46-A708-CD6631913A60}"/>
              </a:ext>
            </a:extLst>
          </p:cNvPr>
          <p:cNvCxnSpPr>
            <a:cxnSpLocks/>
          </p:cNvCxnSpPr>
          <p:nvPr/>
        </p:nvCxnSpPr>
        <p:spPr>
          <a:xfrm>
            <a:off x="8165175" y="2276098"/>
            <a:ext cx="0" cy="2457450"/>
          </a:xfrm>
          <a:prstGeom prst="line">
            <a:avLst/>
          </a:prstGeom>
          <a:ln w="254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AF098E7-9247-3944-B284-D14FC56CD6BD}"/>
              </a:ext>
            </a:extLst>
          </p:cNvPr>
          <p:cNvCxnSpPr>
            <a:cxnSpLocks/>
          </p:cNvCxnSpPr>
          <p:nvPr/>
        </p:nvCxnSpPr>
        <p:spPr>
          <a:xfrm>
            <a:off x="5124924" y="2260600"/>
            <a:ext cx="0" cy="1108365"/>
          </a:xfrm>
          <a:prstGeom prst="line">
            <a:avLst/>
          </a:prstGeom>
          <a:ln w="254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830EC0F-434D-DE4F-9A69-B6DAED3AEF62}"/>
              </a:ext>
            </a:extLst>
          </p:cNvPr>
          <p:cNvCxnSpPr>
            <a:cxnSpLocks/>
          </p:cNvCxnSpPr>
          <p:nvPr/>
        </p:nvCxnSpPr>
        <p:spPr>
          <a:xfrm flipH="1">
            <a:off x="8271243" y="2927217"/>
            <a:ext cx="1535071" cy="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5">
            <a:extLst>
              <a:ext uri="{FF2B5EF4-FFF2-40B4-BE49-F238E27FC236}">
                <a16:creationId xmlns:a16="http://schemas.microsoft.com/office/drawing/2014/main" id="{1AF367D9-C395-CA44-9429-640EF57B7A87}"/>
              </a:ext>
            </a:extLst>
          </p:cNvPr>
          <p:cNvSpPr txBox="1">
            <a:spLocks/>
          </p:cNvSpPr>
          <p:nvPr/>
        </p:nvSpPr>
        <p:spPr>
          <a:xfrm>
            <a:off x="9806314" y="2718899"/>
            <a:ext cx="2350576" cy="21720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API</a:t>
            </a:r>
            <a:br>
              <a:rPr lang="en-US" sz="3200" b="1" dirty="0"/>
            </a:br>
            <a:r>
              <a:rPr lang="en-US" sz="2000" dirty="0"/>
              <a:t>proprietary, ForCES, OpenFlow,</a:t>
            </a:r>
            <a:br>
              <a:rPr lang="en-US" sz="2000" dirty="0"/>
            </a:br>
            <a:r>
              <a:rPr lang="en-US" sz="2000" dirty="0"/>
              <a:t>SAI,</a:t>
            </a:r>
            <a:br>
              <a:rPr lang="en-US" sz="2000" dirty="0"/>
            </a:br>
            <a:r>
              <a:rPr lang="en-US" sz="2000" dirty="0"/>
              <a:t>P4 generated…</a:t>
            </a:r>
          </a:p>
        </p:txBody>
      </p:sp>
    </p:spTree>
    <p:extLst>
      <p:ext uri="{BB962C8B-B14F-4D97-AF65-F5344CB8AC3E}">
        <p14:creationId xmlns:p14="http://schemas.microsoft.com/office/powerpoint/2010/main" val="2274040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planes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19B4580-CF6A-F44F-83D4-6FE2EBA3F97C}"/>
              </a:ext>
            </a:extLst>
          </p:cNvPr>
          <p:cNvSpPr/>
          <p:nvPr/>
        </p:nvSpPr>
        <p:spPr>
          <a:xfrm>
            <a:off x="605308" y="4905753"/>
            <a:ext cx="4739426" cy="1329743"/>
          </a:xfrm>
          <a:prstGeom prst="parallelogram">
            <a:avLst>
              <a:gd name="adj" fmla="val 11264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59E8D69-016D-D84D-8FFC-ABFA64516507}"/>
              </a:ext>
            </a:extLst>
          </p:cNvPr>
          <p:cNvSpPr/>
          <p:nvPr/>
        </p:nvSpPr>
        <p:spPr>
          <a:xfrm>
            <a:off x="605308" y="3736340"/>
            <a:ext cx="4739426" cy="1329743"/>
          </a:xfrm>
          <a:prstGeom prst="parallelogram">
            <a:avLst>
              <a:gd name="adj" fmla="val 112647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C925D437-EFEA-0645-A3FD-0BC495728B21}"/>
              </a:ext>
            </a:extLst>
          </p:cNvPr>
          <p:cNvSpPr/>
          <p:nvPr/>
        </p:nvSpPr>
        <p:spPr>
          <a:xfrm>
            <a:off x="605308" y="2566927"/>
            <a:ext cx="4739426" cy="1329743"/>
          </a:xfrm>
          <a:prstGeom prst="parallelogram">
            <a:avLst>
              <a:gd name="adj" fmla="val 11264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8174CE0C-B8AE-5C46-A113-D96071EF0E43}"/>
              </a:ext>
            </a:extLst>
          </p:cNvPr>
          <p:cNvSpPr/>
          <p:nvPr/>
        </p:nvSpPr>
        <p:spPr>
          <a:xfrm>
            <a:off x="605308" y="1397514"/>
            <a:ext cx="4739426" cy="1329743"/>
          </a:xfrm>
          <a:prstGeom prst="parallelogram">
            <a:avLst>
              <a:gd name="adj" fmla="val 112647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BDDC766D-FF43-E44F-89BA-4AEB3E90C9BC}"/>
              </a:ext>
            </a:extLst>
          </p:cNvPr>
          <p:cNvSpPr txBox="1">
            <a:spLocks/>
          </p:cNvSpPr>
          <p:nvPr/>
        </p:nvSpPr>
        <p:spPr>
          <a:xfrm>
            <a:off x="5678621" y="1314906"/>
            <a:ext cx="5649682" cy="14079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Management plane</a:t>
            </a:r>
            <a:br>
              <a:rPr lang="en-US" b="1" dirty="0"/>
            </a:br>
            <a:r>
              <a:rPr lang="en-US" sz="1800" dirty="0"/>
              <a:t>Configure and monitor device</a:t>
            </a:r>
            <a:br>
              <a:rPr lang="en-US" sz="1800" dirty="0"/>
            </a:br>
            <a:r>
              <a:rPr lang="en-US" sz="1800" dirty="0"/>
              <a:t>General purpose CPU with general purpose OS</a:t>
            </a:r>
            <a:br>
              <a:rPr lang="en-US" sz="1800" dirty="0"/>
            </a:br>
            <a:r>
              <a:rPr lang="en-US" sz="1800" dirty="0"/>
              <a:t>Examples: SSH, NETCONF, SNMP, …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455532A-E7F7-D944-B911-3BBE6C937E96}"/>
              </a:ext>
            </a:extLst>
          </p:cNvPr>
          <p:cNvSpPr txBox="1">
            <a:spLocks/>
          </p:cNvSpPr>
          <p:nvPr/>
        </p:nvSpPr>
        <p:spPr>
          <a:xfrm>
            <a:off x="5678621" y="2601208"/>
            <a:ext cx="5649682" cy="14079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Control plane</a:t>
            </a:r>
            <a:br>
              <a:rPr lang="en-US" b="1" dirty="0"/>
            </a:br>
            <a:r>
              <a:rPr lang="en-US" sz="1600" dirty="0"/>
              <a:t>Routing protocols, signaling protocols</a:t>
            </a:r>
            <a:br>
              <a:rPr lang="en-US" sz="1600" dirty="0"/>
            </a:br>
            <a:r>
              <a:rPr lang="en-US" sz="1600" dirty="0"/>
              <a:t>General purpose CPU with general purpose OS</a:t>
            </a:r>
            <a:br>
              <a:rPr lang="en-US" sz="1600" dirty="0"/>
            </a:br>
            <a:r>
              <a:rPr lang="en-US" sz="1600" dirty="0"/>
              <a:t>Examples: OSPF, ISIS, BGP, LDP, PIM, …</a:t>
            </a:r>
            <a:endParaRPr lang="en-US" sz="1800" dirty="0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AAE8B7DE-AF24-0948-AA7E-4035646F354B}"/>
              </a:ext>
            </a:extLst>
          </p:cNvPr>
          <p:cNvSpPr txBox="1">
            <a:spLocks/>
          </p:cNvSpPr>
          <p:nvPr/>
        </p:nvSpPr>
        <p:spPr>
          <a:xfrm>
            <a:off x="5678621" y="3887510"/>
            <a:ext cx="5649682" cy="14079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Service plane</a:t>
            </a:r>
            <a:br>
              <a:rPr lang="en-US" b="1" dirty="0"/>
            </a:br>
            <a:r>
              <a:rPr lang="en-US" sz="1600" dirty="0"/>
              <a:t>Stateful flow processing</a:t>
            </a:r>
            <a:br>
              <a:rPr lang="en-US" sz="1600" dirty="0"/>
            </a:br>
            <a:r>
              <a:rPr lang="en-US" sz="1600" dirty="0"/>
              <a:t>Networking NPU with real-time OS</a:t>
            </a:r>
            <a:br>
              <a:rPr lang="en-US" sz="1600" dirty="0"/>
            </a:br>
            <a:r>
              <a:rPr lang="en-US" sz="1600" dirty="0"/>
              <a:t>Example: Application layer firewall (reconstruct TCP stream)</a:t>
            </a:r>
            <a:endParaRPr lang="en-US" sz="1800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507C6B61-A3E7-0D41-8DB2-CFFA993B3771}"/>
              </a:ext>
            </a:extLst>
          </p:cNvPr>
          <p:cNvSpPr txBox="1">
            <a:spLocks/>
          </p:cNvSpPr>
          <p:nvPr/>
        </p:nvSpPr>
        <p:spPr>
          <a:xfrm>
            <a:off x="5678621" y="5173811"/>
            <a:ext cx="5649682" cy="14079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Data plane (aka forwarding plane)</a:t>
            </a:r>
            <a:br>
              <a:rPr lang="en-US" b="1" dirty="0"/>
            </a:br>
            <a:r>
              <a:rPr lang="en-US" sz="1600" dirty="0"/>
              <a:t>Stateless packet-by-packet forwarding</a:t>
            </a:r>
            <a:br>
              <a:rPr lang="en-US" sz="1600" dirty="0"/>
            </a:br>
            <a:r>
              <a:rPr lang="en-US" sz="1600" dirty="0"/>
              <a:t>Networking ASIC</a:t>
            </a:r>
            <a:br>
              <a:rPr lang="en-US" sz="1600" dirty="0"/>
            </a:br>
            <a:r>
              <a:rPr lang="en-US" sz="1600" dirty="0"/>
              <a:t>Examples: Ethernet, IPv4, IPv6, MPLS, ..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73039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implementation of the four planes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090392-D774-C947-81A7-63745B9A9743}"/>
              </a:ext>
            </a:extLst>
          </p:cNvPr>
          <p:cNvSpPr/>
          <p:nvPr/>
        </p:nvSpPr>
        <p:spPr>
          <a:xfrm>
            <a:off x="1393030" y="1357138"/>
            <a:ext cx="5379059" cy="422722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Multi-Service Router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38C96-58D8-3242-94B0-6FFB03DF895F}"/>
              </a:ext>
            </a:extLst>
          </p:cNvPr>
          <p:cNvSpPr/>
          <p:nvPr/>
        </p:nvSpPr>
        <p:spPr>
          <a:xfrm>
            <a:off x="1716566" y="2091521"/>
            <a:ext cx="4778580" cy="127360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Control and Management Plane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CPU + software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2E7FF-6494-8E46-9D65-F174B688D4DF}"/>
              </a:ext>
            </a:extLst>
          </p:cNvPr>
          <p:cNvSpPr/>
          <p:nvPr/>
        </p:nvSpPr>
        <p:spPr>
          <a:xfrm>
            <a:off x="1716566" y="3931502"/>
            <a:ext cx="2021635" cy="127360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Data Plane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ASIC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3D903E-DDAB-2A44-9C58-1346272DC14F}"/>
              </a:ext>
            </a:extLst>
          </p:cNvPr>
          <p:cNvCxnSpPr>
            <a:cxnSpLocks/>
          </p:cNvCxnSpPr>
          <p:nvPr/>
        </p:nvCxnSpPr>
        <p:spPr>
          <a:xfrm>
            <a:off x="2728374" y="3342969"/>
            <a:ext cx="0" cy="569234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F5F386F-392C-5841-B2F9-406CD403E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787" y="1345393"/>
            <a:ext cx="3154885" cy="449413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880886-E976-AC4B-A0D1-F314F7A7CA20}"/>
              </a:ext>
            </a:extLst>
          </p:cNvPr>
          <p:cNvCxnSpPr>
            <a:cxnSpLocks/>
          </p:cNvCxnSpPr>
          <p:nvPr/>
        </p:nvCxnSpPr>
        <p:spPr>
          <a:xfrm>
            <a:off x="2727383" y="5839531"/>
            <a:ext cx="7595747" cy="0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8237A2B-DE25-9E4A-9C72-EFEF89377439}"/>
              </a:ext>
            </a:extLst>
          </p:cNvPr>
          <p:cNvCxnSpPr>
            <a:cxnSpLocks/>
          </p:cNvCxnSpPr>
          <p:nvPr/>
        </p:nvCxnSpPr>
        <p:spPr>
          <a:xfrm>
            <a:off x="10323130" y="4340181"/>
            <a:ext cx="0" cy="1499350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C757C0-49D1-6D48-A08E-494606F55A20}"/>
              </a:ext>
            </a:extLst>
          </p:cNvPr>
          <p:cNvCxnSpPr>
            <a:cxnSpLocks/>
          </p:cNvCxnSpPr>
          <p:nvPr/>
        </p:nvCxnSpPr>
        <p:spPr>
          <a:xfrm>
            <a:off x="9980230" y="4384631"/>
            <a:ext cx="0" cy="1447833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7D4F56-54BA-2147-8240-85D19D627363}"/>
              </a:ext>
            </a:extLst>
          </p:cNvPr>
          <p:cNvCxnSpPr>
            <a:cxnSpLocks/>
          </p:cNvCxnSpPr>
          <p:nvPr/>
        </p:nvCxnSpPr>
        <p:spPr>
          <a:xfrm>
            <a:off x="8957880" y="4479881"/>
            <a:ext cx="0" cy="1352583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C99654-3B7A-0F4D-93FA-9E4AB3D73193}"/>
              </a:ext>
            </a:extLst>
          </p:cNvPr>
          <p:cNvCxnSpPr>
            <a:cxnSpLocks/>
          </p:cNvCxnSpPr>
          <p:nvPr/>
        </p:nvCxnSpPr>
        <p:spPr>
          <a:xfrm>
            <a:off x="8576880" y="4568307"/>
            <a:ext cx="0" cy="1264157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D3B1F5B-2F47-5546-981D-53EE58D8BA0D}"/>
              </a:ext>
            </a:extLst>
          </p:cNvPr>
          <p:cNvCxnSpPr>
            <a:cxnSpLocks/>
          </p:cNvCxnSpPr>
          <p:nvPr/>
        </p:nvCxnSpPr>
        <p:spPr>
          <a:xfrm>
            <a:off x="6539586" y="2503971"/>
            <a:ext cx="3110444" cy="0"/>
          </a:xfrm>
          <a:prstGeom prst="line">
            <a:avLst/>
          </a:prstGeom>
          <a:ln w="38100" cap="rnd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AD70E5-FECC-1546-9495-75D59117B62D}"/>
              </a:ext>
            </a:extLst>
          </p:cNvPr>
          <p:cNvCxnSpPr>
            <a:cxnSpLocks/>
          </p:cNvCxnSpPr>
          <p:nvPr/>
        </p:nvCxnSpPr>
        <p:spPr>
          <a:xfrm>
            <a:off x="9465880" y="2503971"/>
            <a:ext cx="0" cy="490010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31EB1B1-CDE1-DF4C-BFF3-20A2F6930553}"/>
              </a:ext>
            </a:extLst>
          </p:cNvPr>
          <p:cNvCxnSpPr>
            <a:cxnSpLocks/>
          </p:cNvCxnSpPr>
          <p:nvPr/>
        </p:nvCxnSpPr>
        <p:spPr>
          <a:xfrm>
            <a:off x="9650030" y="2503971"/>
            <a:ext cx="0" cy="490010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4BC390C-691D-E045-B333-769C99D93FC5}"/>
              </a:ext>
            </a:extLst>
          </p:cNvPr>
          <p:cNvSpPr/>
          <p:nvPr/>
        </p:nvSpPr>
        <p:spPr>
          <a:xfrm>
            <a:off x="4473511" y="3925779"/>
            <a:ext cx="2021635" cy="127360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Service Plane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NPU + 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software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BEC52A-FC61-3843-ACF6-CFB73D087EB8}"/>
              </a:ext>
            </a:extLst>
          </p:cNvPr>
          <p:cNvCxnSpPr>
            <a:cxnSpLocks/>
          </p:cNvCxnSpPr>
          <p:nvPr/>
        </p:nvCxnSpPr>
        <p:spPr>
          <a:xfrm>
            <a:off x="5483726" y="3365130"/>
            <a:ext cx="0" cy="569234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BFB9221-169E-7140-B3E6-10C599DB2BC2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3766819" y="4562584"/>
            <a:ext cx="706692" cy="14256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B86B394-41CD-4148-A5FC-6CDBDE240DB4}"/>
              </a:ext>
            </a:extLst>
          </p:cNvPr>
          <p:cNvCxnSpPr>
            <a:cxnSpLocks/>
          </p:cNvCxnSpPr>
          <p:nvPr/>
        </p:nvCxnSpPr>
        <p:spPr>
          <a:xfrm>
            <a:off x="2727383" y="5244131"/>
            <a:ext cx="0" cy="588333"/>
          </a:xfrm>
          <a:prstGeom prst="line">
            <a:avLst/>
          </a:prstGeom>
          <a:ln w="38100" cap="rnd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6C0FAEF-E867-CE4F-83CA-ADB30D96AC8D}"/>
              </a:ext>
            </a:extLst>
          </p:cNvPr>
          <p:cNvCxnSpPr>
            <a:cxnSpLocks/>
          </p:cNvCxnSpPr>
          <p:nvPr/>
        </p:nvCxnSpPr>
        <p:spPr>
          <a:xfrm>
            <a:off x="9113727" y="3365130"/>
            <a:ext cx="0" cy="649090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C2D640F-B821-4748-A7C1-AB2D9337DED1}"/>
              </a:ext>
            </a:extLst>
          </p:cNvPr>
          <p:cNvCxnSpPr>
            <a:cxnSpLocks/>
          </p:cNvCxnSpPr>
          <p:nvPr/>
        </p:nvCxnSpPr>
        <p:spPr>
          <a:xfrm>
            <a:off x="9287027" y="3365130"/>
            <a:ext cx="0" cy="649090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EB1473-2813-174F-BFEE-B70344C051B2}"/>
              </a:ext>
            </a:extLst>
          </p:cNvPr>
          <p:cNvCxnSpPr>
            <a:cxnSpLocks/>
          </p:cNvCxnSpPr>
          <p:nvPr/>
        </p:nvCxnSpPr>
        <p:spPr>
          <a:xfrm>
            <a:off x="6525256" y="4014220"/>
            <a:ext cx="2761771" cy="0"/>
          </a:xfrm>
          <a:prstGeom prst="line">
            <a:avLst/>
          </a:prstGeom>
          <a:ln w="38100" cap="rnd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B639B48-F28D-E243-B509-6B156B6797B5}"/>
              </a:ext>
            </a:extLst>
          </p:cNvPr>
          <p:cNvSpPr/>
          <p:nvPr/>
        </p:nvSpPr>
        <p:spPr>
          <a:xfrm>
            <a:off x="6946398" y="1921493"/>
            <a:ext cx="1030688" cy="534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sz="1200" dirty="0">
                <a:solidFill>
                  <a:srgbClr val="FF0000"/>
                </a:solidFill>
                <a:latin typeface="Avenir Book" panose="02000503020000020003" pitchFamily="2" charset="0"/>
              </a:rPr>
              <a:t>Routing</a:t>
            </a:r>
          </a:p>
          <a:p>
            <a:r>
              <a:rPr lang="en-US" sz="1200" dirty="0">
                <a:solidFill>
                  <a:srgbClr val="FF0000"/>
                </a:solidFill>
                <a:latin typeface="Avenir Book" panose="02000503020000020003" pitchFamily="2" charset="0"/>
              </a:rPr>
              <a:t>Engine</a:t>
            </a:r>
          </a:p>
          <a:p>
            <a:r>
              <a:rPr lang="en-US" sz="1200" dirty="0">
                <a:solidFill>
                  <a:srgbClr val="FF0000"/>
                </a:solidFill>
                <a:latin typeface="Avenir Book" panose="02000503020000020003" pitchFamily="2" charset="0"/>
              </a:rPr>
              <a:t>(RE)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13DDD29-F73E-8445-83C0-75243DF7E7BA}"/>
              </a:ext>
            </a:extLst>
          </p:cNvPr>
          <p:cNvSpPr/>
          <p:nvPr/>
        </p:nvSpPr>
        <p:spPr>
          <a:xfrm>
            <a:off x="6946398" y="3453119"/>
            <a:ext cx="869463" cy="464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sz="1200" dirty="0">
                <a:solidFill>
                  <a:srgbClr val="FF0000"/>
                </a:solidFill>
                <a:latin typeface="Avenir Book" panose="02000503020000020003" pitchFamily="2" charset="0"/>
              </a:rPr>
              <a:t>Service</a:t>
            </a:r>
          </a:p>
          <a:p>
            <a:r>
              <a:rPr lang="en-US" sz="1200" dirty="0">
                <a:solidFill>
                  <a:srgbClr val="FF0000"/>
                </a:solidFill>
                <a:latin typeface="Avenir Book" panose="02000503020000020003" pitchFamily="2" charset="0"/>
              </a:rPr>
              <a:t>Engine</a:t>
            </a:r>
          </a:p>
          <a:p>
            <a:r>
              <a:rPr lang="en-US" sz="1200" dirty="0">
                <a:solidFill>
                  <a:srgbClr val="FF0000"/>
                </a:solidFill>
                <a:latin typeface="Avenir Book" panose="02000503020000020003" pitchFamily="2" charset="0"/>
              </a:rPr>
              <a:t>(SE)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A4EE69E-EFC4-4D40-A1E3-3000A714094B}"/>
              </a:ext>
            </a:extLst>
          </p:cNvPr>
          <p:cNvSpPr/>
          <p:nvPr/>
        </p:nvSpPr>
        <p:spPr>
          <a:xfrm>
            <a:off x="6948925" y="5052150"/>
            <a:ext cx="1076618" cy="781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sz="1200" dirty="0">
                <a:solidFill>
                  <a:srgbClr val="FF0000"/>
                </a:solidFill>
                <a:latin typeface="Avenir Book" panose="02000503020000020003" pitchFamily="2" charset="0"/>
              </a:rPr>
              <a:t>Packet</a:t>
            </a:r>
          </a:p>
          <a:p>
            <a:r>
              <a:rPr lang="en-US" sz="1200" dirty="0">
                <a:solidFill>
                  <a:srgbClr val="FF0000"/>
                </a:solidFill>
                <a:latin typeface="Avenir Book" panose="02000503020000020003" pitchFamily="2" charset="0"/>
              </a:rPr>
              <a:t>Forwarding</a:t>
            </a:r>
          </a:p>
          <a:p>
            <a:r>
              <a:rPr lang="en-US" sz="1200" dirty="0">
                <a:solidFill>
                  <a:srgbClr val="FF0000"/>
                </a:solidFill>
                <a:latin typeface="Avenir Book" panose="02000503020000020003" pitchFamily="2" charset="0"/>
              </a:rPr>
              <a:t>Engine</a:t>
            </a:r>
          </a:p>
          <a:p>
            <a:r>
              <a:rPr lang="en-US" sz="1200" dirty="0">
                <a:solidFill>
                  <a:srgbClr val="FF0000"/>
                </a:solidFill>
                <a:latin typeface="Avenir Book" panose="02000503020000020003" pitchFamily="2" charset="0"/>
              </a:rPr>
              <a:t>(PFE)</a:t>
            </a:r>
          </a:p>
        </p:txBody>
      </p:sp>
    </p:spTree>
    <p:extLst>
      <p:ext uri="{BB962C8B-B14F-4D97-AF65-F5344CB8AC3E}">
        <p14:creationId xmlns:p14="http://schemas.microsoft.com/office/powerpoint/2010/main" val="4144236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Section 2</a:t>
            </a:r>
            <a:br>
              <a:rPr lang="en-US" dirty="0"/>
            </a:br>
            <a:r>
              <a:rPr lang="en-US" dirty="0"/>
              <a:t>Fixed-function classical data plane</a:t>
            </a:r>
          </a:p>
        </p:txBody>
      </p:sp>
    </p:spTree>
    <p:extLst>
      <p:ext uri="{BB962C8B-B14F-4D97-AF65-F5344CB8AC3E}">
        <p14:creationId xmlns:p14="http://schemas.microsoft.com/office/powerpoint/2010/main" val="52031486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11032</TotalTime>
  <Words>2909</Words>
  <Application>Microsoft Macintosh PowerPoint</Application>
  <PresentationFormat>Widescreen</PresentationFormat>
  <Paragraphs>687</Paragraphs>
  <Slides>49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Aharoni</vt:lpstr>
      <vt:lpstr>Arial</vt:lpstr>
      <vt:lpstr>Avenir Book</vt:lpstr>
      <vt:lpstr>Calibri</vt:lpstr>
      <vt:lpstr>Calibri Light</vt:lpstr>
      <vt:lpstr>Consolas</vt:lpstr>
      <vt:lpstr>Custom Design</vt:lpstr>
      <vt:lpstr>1_Custom Design</vt:lpstr>
      <vt:lpstr>Data Plane and P4</vt:lpstr>
      <vt:lpstr>Agenda</vt:lpstr>
      <vt:lpstr>Section 1 Control plane versus data plane</vt:lpstr>
      <vt:lpstr>Control plane versus data plane</vt:lpstr>
      <vt:lpstr>“Traditional” distributed control plane</vt:lpstr>
      <vt:lpstr>SDN: centralized control plane (simplified)</vt:lpstr>
      <vt:lpstr>More planes</vt:lpstr>
      <vt:lpstr>Physical implementation of the four planes</vt:lpstr>
      <vt:lpstr>Section 2 Fixed-function classical data plane</vt:lpstr>
      <vt:lpstr>What does the data plane do? (A lot!)</vt:lpstr>
      <vt:lpstr>Fixed pipeline data plane</vt:lpstr>
      <vt:lpstr>Example fixed forwarding pipeline</vt:lpstr>
      <vt:lpstr>Fixed pipeline in hardware: Tomahawk 3</vt:lpstr>
      <vt:lpstr>Fixed pipeline in software: Linux kernel stack</vt:lpstr>
      <vt:lpstr>Data plane considerations</vt:lpstr>
      <vt:lpstr>Single-stage versus multi-stage data plane</vt:lpstr>
      <vt:lpstr>Section 3 Programmable classical data plane</vt:lpstr>
      <vt:lpstr>Programmable pipeline vs fixed pipeline</vt:lpstr>
      <vt:lpstr>Controllable vs automated quantum nodes</vt:lpstr>
      <vt:lpstr>Parser, match-action tables, de-parser</vt:lpstr>
      <vt:lpstr>Advantages of a programmable pipeline</vt:lpstr>
      <vt:lpstr>Architectural diversity of P4 targets</vt:lpstr>
      <vt:lpstr>P4 architecture definition and externs library</vt:lpstr>
      <vt:lpstr>Very simple switch architecture</vt:lpstr>
      <vt:lpstr>Portable Switch Architecture (PSA)</vt:lpstr>
      <vt:lpstr>Portable Switch Architecture (PSA)</vt:lpstr>
      <vt:lpstr>Example P4 header definitions</vt:lpstr>
      <vt:lpstr>Example P4 meta data definitions (structs)</vt:lpstr>
      <vt:lpstr>Example P4 parser (state machine)</vt:lpstr>
      <vt:lpstr>Example P4 control block (match-action tables)</vt:lpstr>
      <vt:lpstr>Example P4 control block (apply section)</vt:lpstr>
      <vt:lpstr>Programmable pipeline hardware (P4)</vt:lpstr>
      <vt:lpstr>Programmable pipeline hardware (vendor-specific)</vt:lpstr>
      <vt:lpstr>Programmable pipeline in software: Linux eBPF</vt:lpstr>
      <vt:lpstr>Section 4 Control plane - data data interface</vt:lpstr>
      <vt:lpstr>What interface are we talking about?</vt:lpstr>
      <vt:lpstr>Disaggregation and open interfaces</vt:lpstr>
      <vt:lpstr>“Standard” control plane - data plane interfaces</vt:lpstr>
      <vt:lpstr>P4 runtime project</vt:lpstr>
      <vt:lpstr>Section 5 Programmable quantum data plane</vt:lpstr>
      <vt:lpstr>Quantum planes (centralized control plane) Helpful to think of RWA in OTN networks as an analogy</vt:lpstr>
      <vt:lpstr>Quantum planes (distributed control plane)</vt:lpstr>
      <vt:lpstr>Key questions for the quantum data plane</vt:lpstr>
      <vt:lpstr>Some additional interesting observations</vt:lpstr>
      <vt:lpstr>Primitive operations in the quantum data plane</vt:lpstr>
      <vt:lpstr>Some initial thoughts on a possible abstraction Timeslot schedules (similar to GMPLS + TDM)</vt:lpstr>
      <vt:lpstr>A possible optimization to minimize lost opportunities due to decoherence Timeslot schedules and state machines</vt:lpstr>
      <vt:lpstr>P4 seems promising for quantum data plane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Rijsman</dc:creator>
  <cp:lastModifiedBy>Bruno Rijsman</cp:lastModifiedBy>
  <cp:revision>3385</cp:revision>
  <cp:lastPrinted>2019-03-24T13:39:34Z</cp:lastPrinted>
  <dcterms:created xsi:type="dcterms:W3CDTF">2018-10-12T16:19:54Z</dcterms:created>
  <dcterms:modified xsi:type="dcterms:W3CDTF">2019-09-12T09:23:46Z</dcterms:modified>
</cp:coreProperties>
</file>